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4" r:id="rId8"/>
    <p:sldId id="279" r:id="rId9"/>
    <p:sldId id="278" r:id="rId10"/>
    <p:sldId id="271" r:id="rId11"/>
    <p:sldId id="276" r:id="rId12"/>
    <p:sldId id="273" r:id="rId13"/>
    <p:sldId id="294" r:id="rId14"/>
    <p:sldId id="293" r:id="rId15"/>
    <p:sldId id="297" r:id="rId16"/>
    <p:sldId id="295" r:id="rId17"/>
    <p:sldId id="296" r:id="rId18"/>
    <p:sldId id="274" r:id="rId19"/>
    <p:sldId id="298" r:id="rId20"/>
    <p:sldId id="300" r:id="rId21"/>
    <p:sldId id="301" r:id="rId22"/>
    <p:sldId id="303" r:id="rId23"/>
    <p:sldId id="304" r:id="rId24"/>
    <p:sldId id="302" r:id="rId25"/>
    <p:sldId id="263" r:id="rId26"/>
    <p:sldId id="307" r:id="rId27"/>
    <p:sldId id="262"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D5E2E4"/>
          </a:solidFill>
        </a:fill>
      </a:tcStyle>
    </a:wholeTbl>
    <a:band2H>
      <a:tcTxStyle/>
      <a:tcStyle>
        <a:tcBdr/>
        <a:fill>
          <a:solidFill>
            <a:srgbClr val="EBF1F2"/>
          </a:solidFill>
        </a:fill>
      </a:tcStyle>
    </a:band2H>
    <a:firstCol>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Col>
    <a:la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lastRow>
    <a:fir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Row>
  </a:tblStyle>
  <a:tblStyle styleId="{C7B018BB-80A7-4F77-B60F-C8B233D01FF8}"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F1DDCB"/>
          </a:solidFill>
        </a:fill>
      </a:tcStyle>
    </a:wholeTbl>
    <a:band2H>
      <a:tcTxStyle/>
      <a:tcStyle>
        <a:tcBdr/>
        <a:fill>
          <a:solidFill>
            <a:srgbClr val="F8EFE7"/>
          </a:solidFill>
        </a:fill>
      </a:tcStyle>
    </a:band2H>
    <a:firstCol>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firstCol>
    <a:la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lastRow>
    <a:fir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firstRow>
  </a:tblStyle>
  <a:tblStyle styleId="{EEE7283C-3CF3-47DC-8721-378D4A62B228}"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D1D3D7"/>
          </a:solidFill>
        </a:fill>
      </a:tcStyle>
    </a:wholeTbl>
    <a:band2H>
      <a:tcTxStyle/>
      <a:tcStyle>
        <a:tcBdr/>
        <a:fill>
          <a:solidFill>
            <a:srgbClr val="E9EAEC"/>
          </a:solidFill>
        </a:fill>
      </a:tcStyle>
    </a:band2H>
    <a:firstCol>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firstCol>
    <a:la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lastRow>
    <a:fir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firstRow>
  </a:tblStyle>
  <a:tblStyle styleId="{CF821DB8-F4EB-4A41-A1BA-3FCAFE7338EE}" styleName="">
    <a:tblBg/>
    <a:wholeTbl>
      <a:tcTxStyle b="off" i="off">
        <a:font>
          <a:latin typeface="Gill Sans Light"/>
          <a:ea typeface="Gill Sans Light"/>
          <a:cs typeface="Gill Sans Light"/>
        </a:font>
        <a:srgbClr val="53535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340053"/>
          </a:solidFill>
        </a:fill>
      </a:tcStyle>
    </a:band2H>
    <a:firstCol>
      <a:tcTxStyle b="on" i="off">
        <a:font>
          <a:latin typeface="Gill Sans SemiBold"/>
          <a:ea typeface="Gill Sans SemiBold"/>
          <a:cs typeface="Gill Sans SemiBold"/>
        </a:font>
        <a:srgbClr val="34005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SemiBold"/>
          <a:ea typeface="Gill Sans SemiBold"/>
          <a:cs typeface="Gill Sans SemiBold"/>
        </a:font>
        <a:srgbClr val="535353"/>
      </a:tcTxStyle>
      <a:tcStyle>
        <a:tcBdr>
          <a:left>
            <a:ln w="12700" cap="flat">
              <a:noFill/>
              <a:miter lim="400000"/>
            </a:ln>
          </a:left>
          <a:right>
            <a:ln w="12700" cap="flat">
              <a:noFill/>
              <a:miter lim="400000"/>
            </a:ln>
          </a:right>
          <a:top>
            <a:ln w="508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rgbClr val="340053"/>
          </a:solidFill>
        </a:fill>
      </a:tcStyle>
    </a:lastRow>
    <a:firstRow>
      <a:tcTxStyle b="on" i="off">
        <a:font>
          <a:latin typeface="Gill Sans SemiBold"/>
          <a:ea typeface="Gill Sans SemiBold"/>
          <a:cs typeface="Gill Sans SemiBold"/>
        </a:font>
        <a:srgbClr val="340053"/>
      </a:tcTxStyle>
      <a:tcStyle>
        <a:tcBdr>
          <a:left>
            <a:ln w="12700" cap="flat">
              <a:noFill/>
              <a:miter lim="400000"/>
            </a:ln>
          </a:left>
          <a:right>
            <a:ln w="12700" cap="flat">
              <a:noFill/>
              <a:miter lim="400000"/>
            </a:ln>
          </a:right>
          <a:top>
            <a:ln w="254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CFCFCF"/>
          </a:solidFill>
        </a:fill>
      </a:tcStyle>
    </a:wholeTbl>
    <a:band2H>
      <a:tcTxStyle/>
      <a:tcStyle>
        <a:tcBdr/>
        <a:fill>
          <a:solidFill>
            <a:srgbClr val="E9E9E9"/>
          </a:solidFill>
        </a:fill>
      </a:tcStyle>
    </a:band2H>
    <a:firstCol>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firstCol>
    <a:la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lastRow>
    <a:fir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firstRow>
  </a:tblStyle>
  <a:tblStyle styleId="{2708684C-4D16-4618-839F-0558EEFCDFE6}" styleName="">
    <a:tblBg/>
    <a:wholeTbl>
      <a:tcTxStyle b="off" i="off">
        <a:font>
          <a:latin typeface="Gill Sans Light"/>
          <a:ea typeface="Gill Sans Light"/>
          <a:cs typeface="Gill Sans Light"/>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solidFill>
            <a:srgbClr val="535353">
              <a:alpha val="20000"/>
            </a:srgbClr>
          </a:solidFill>
        </a:fill>
      </a:tcStyle>
    </a:wholeTbl>
    <a:band2H>
      <a:tcTxStyle/>
      <a:tcStyle>
        <a:tcBdr/>
        <a:fill>
          <a:solidFill>
            <a:srgbClr val="FFFFFF"/>
          </a:solidFill>
        </a:fill>
      </a:tcStyle>
    </a:band2H>
    <a:firstCol>
      <a:tcTxStyle b="on" i="off">
        <a:font>
          <a:latin typeface="Gill Sans SemiBold"/>
          <a:ea typeface="Gill Sans SemiBold"/>
          <a:cs typeface="Gill Sans SemiBold"/>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solidFill>
            <a:srgbClr val="535353">
              <a:alpha val="20000"/>
            </a:srgbClr>
          </a:solidFill>
        </a:fill>
      </a:tcStyle>
    </a:firstCol>
    <a:lastRow>
      <a:tcTxStyle b="on" i="off">
        <a:font>
          <a:latin typeface="Gill Sans SemiBold"/>
          <a:ea typeface="Gill Sans SemiBold"/>
          <a:cs typeface="Gill Sans SemiBold"/>
        </a:font>
        <a:srgbClr val="535353"/>
      </a:tcTxStyle>
      <a:tcStyle>
        <a:tcBdr>
          <a:left>
            <a:ln w="12700" cap="flat">
              <a:solidFill>
                <a:srgbClr val="535353"/>
              </a:solidFill>
              <a:prstDash val="solid"/>
              <a:round/>
            </a:ln>
          </a:left>
          <a:right>
            <a:ln w="12700" cap="flat">
              <a:solidFill>
                <a:srgbClr val="535353"/>
              </a:solidFill>
              <a:prstDash val="solid"/>
              <a:round/>
            </a:ln>
          </a:right>
          <a:top>
            <a:ln w="508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noFill/>
        </a:fill>
      </a:tcStyle>
    </a:lastRow>
    <a:firstRow>
      <a:tcTxStyle b="on" i="off">
        <a:font>
          <a:latin typeface="Gill Sans SemiBold"/>
          <a:ea typeface="Gill Sans SemiBold"/>
          <a:cs typeface="Gill Sans SemiBold"/>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254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727"/>
  </p:normalViewPr>
  <p:slideViewPr>
    <p:cSldViewPr snapToGrid="0" snapToObjects="1">
      <p:cViewPr varScale="1">
        <p:scale>
          <a:sx n="60" d="100"/>
          <a:sy n="60" d="100"/>
        </p:scale>
        <p:origin x="-1440" y="-104"/>
      </p:cViewPr>
      <p:guideLst>
        <p:guide orient="horz" pos="3072"/>
        <p:guide pos="4096"/>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631009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7228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5587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082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0828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 show the create</a:t>
            </a:r>
            <a:r>
              <a:rPr lang="en-US" baseline="0" dirty="0" smtClean="0"/>
              <a:t> and join events. </a:t>
            </a:r>
            <a:endParaRPr lang="en-US" dirty="0"/>
          </a:p>
        </p:txBody>
      </p:sp>
    </p:spTree>
    <p:extLst>
      <p:ext uri="{BB962C8B-B14F-4D97-AF65-F5344CB8AC3E}">
        <p14:creationId xmlns:p14="http://schemas.microsoft.com/office/powerpoint/2010/main" val="388379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 show the create</a:t>
            </a:r>
            <a:r>
              <a:rPr lang="en-US" baseline="0" dirty="0" smtClean="0"/>
              <a:t> and </a:t>
            </a:r>
            <a:r>
              <a:rPr lang="en-US" baseline="0" smtClean="0"/>
              <a:t>join events. </a:t>
            </a:r>
            <a:endParaRPr lang="en-US" dirty="0"/>
          </a:p>
        </p:txBody>
      </p:sp>
    </p:spTree>
    <p:extLst>
      <p:ext uri="{BB962C8B-B14F-4D97-AF65-F5344CB8AC3E}">
        <p14:creationId xmlns:p14="http://schemas.microsoft.com/office/powerpoint/2010/main" val="388379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 show the create</a:t>
            </a:r>
            <a:r>
              <a:rPr lang="en-US" baseline="0" dirty="0" smtClean="0"/>
              <a:t> and </a:t>
            </a:r>
            <a:r>
              <a:rPr lang="en-US" baseline="0" smtClean="0"/>
              <a:t>join events. </a:t>
            </a:r>
            <a:endParaRPr lang="en-US" dirty="0"/>
          </a:p>
        </p:txBody>
      </p:sp>
    </p:spTree>
    <p:extLst>
      <p:ext uri="{BB962C8B-B14F-4D97-AF65-F5344CB8AC3E}">
        <p14:creationId xmlns:p14="http://schemas.microsoft.com/office/powerpoint/2010/main" val="3883793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 show the create</a:t>
            </a:r>
            <a:r>
              <a:rPr lang="en-US" baseline="0" dirty="0" smtClean="0"/>
              <a:t> and </a:t>
            </a:r>
            <a:r>
              <a:rPr lang="en-US" baseline="0" smtClean="0"/>
              <a:t>join events. </a:t>
            </a:r>
            <a:endParaRPr lang="en-US" dirty="0"/>
          </a:p>
        </p:txBody>
      </p:sp>
    </p:spTree>
    <p:extLst>
      <p:ext uri="{BB962C8B-B14F-4D97-AF65-F5344CB8AC3E}">
        <p14:creationId xmlns:p14="http://schemas.microsoft.com/office/powerpoint/2010/main" val="3883793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3793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indent="1587" algn="l">
              <a:lnSpc>
                <a:spcPct val="150000"/>
              </a:lnSpc>
              <a:spcBef>
                <a:spcPts val="300"/>
              </a:spcBef>
              <a:defRPr sz="2400">
                <a:solidFill>
                  <a:schemeClr val="accent1"/>
                </a:solidFill>
              </a:defRPr>
            </a:pPr>
            <a:r>
              <a:rPr lang="en-US" dirty="0" smtClean="0"/>
              <a:t>Intel Pin</a:t>
            </a:r>
          </a:p>
          <a:p>
            <a:pPr algn="l" defTabSz="914400">
              <a:defRPr sz="2400"/>
            </a:pPr>
            <a:r>
              <a:rPr lang="en-US" dirty="0" smtClean="0"/>
              <a:t>Pin is a framework that enables the creation of dynamic program analysis tools. The tools created using Pin, called </a:t>
            </a:r>
            <a:r>
              <a:rPr lang="en-US" dirty="0" err="1" smtClean="0"/>
              <a:t>PinTools</a:t>
            </a:r>
            <a:r>
              <a:rPr lang="en-US" dirty="0" smtClean="0"/>
              <a:t>, instrument (i.e., insert or replace code in) binary applications during run time.  Thus, it requires no recompiling of source code and can support instrumenting programs that dynamically generate code.</a:t>
            </a:r>
          </a:p>
          <a:p>
            <a:endParaRPr lang="en-US" dirty="0"/>
          </a:p>
        </p:txBody>
      </p:sp>
    </p:spTree>
    <p:extLst>
      <p:ext uri="{BB962C8B-B14F-4D97-AF65-F5344CB8AC3E}">
        <p14:creationId xmlns:p14="http://schemas.microsoft.com/office/powerpoint/2010/main" val="2948083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a:t>
            </a:r>
            <a:r>
              <a:rPr lang="en-US" baseline="0" dirty="0" smtClean="0"/>
              <a:t> go over the steps. Tell audience roughly what they do. That’s the usual approach in industry. Don’t go into details about tooling (bullet points) for each step. For each of the five points, think of one to two sentences to describe the whole slide so that it makes sense for the audience. Transition: Concurrency identification is the most complicated step – because this means software comprehension. </a:t>
            </a:r>
            <a:endParaRPr lang="en-US" dirty="0"/>
          </a:p>
        </p:txBody>
      </p:sp>
    </p:spTree>
    <p:extLst>
      <p:ext uri="{BB962C8B-B14F-4D97-AF65-F5344CB8AC3E}">
        <p14:creationId xmlns:p14="http://schemas.microsoft.com/office/powerpoint/2010/main" val="395170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a:t>
            </a:r>
            <a:r>
              <a:rPr lang="en-US" baseline="0" dirty="0" smtClean="0"/>
              <a:t> this is a tool for sequential software to multicore processors – SHARED MEMORY. </a:t>
            </a:r>
            <a:r>
              <a:rPr lang="en-US" dirty="0" smtClean="0"/>
              <a:t>Tell</a:t>
            </a:r>
            <a:r>
              <a:rPr lang="en-US" baseline="0" dirty="0" smtClean="0"/>
              <a:t> audience what the typical challenges are when you do </a:t>
            </a:r>
            <a:r>
              <a:rPr lang="en-US" baseline="0" dirty="0" err="1" smtClean="0"/>
              <a:t>identificaiotn</a:t>
            </a:r>
            <a:r>
              <a:rPr lang="en-US" baseline="0" dirty="0" smtClean="0"/>
              <a:t> of available concurrency: 1, 2, 4, and 5.  One sentence for every point. 1. where are bottlenecks. 2. Communication: how do component send info to each other. 3. Often it is important to keep computations that are related together (low coupling, high cohesion). 4. Locks 5. Utilization of processors </a:t>
            </a:r>
          </a:p>
          <a:p>
            <a:r>
              <a:rPr lang="en-US" baseline="0" dirty="0" smtClean="0"/>
              <a:t>Last question: the most important question – some problems are strictly sequential. </a:t>
            </a:r>
            <a:r>
              <a:rPr lang="en-US" baseline="0" dirty="0" err="1" smtClean="0"/>
              <a:t>Parallelizaiton</a:t>
            </a:r>
            <a:r>
              <a:rPr lang="en-US" baseline="0" dirty="0" smtClean="0"/>
              <a:t> makes program more complex, and you need experienced developers.</a:t>
            </a:r>
          </a:p>
          <a:p>
            <a:endParaRPr lang="en-US" dirty="0"/>
          </a:p>
        </p:txBody>
      </p:sp>
    </p:spTree>
    <p:extLst>
      <p:ext uri="{BB962C8B-B14F-4D97-AF65-F5344CB8AC3E}">
        <p14:creationId xmlns:p14="http://schemas.microsoft.com/office/powerpoint/2010/main" val="3876916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overview of how </a:t>
            </a:r>
            <a:r>
              <a:rPr lang="en-US" dirty="0" err="1" smtClean="0"/>
              <a:t>Parceive</a:t>
            </a:r>
            <a:r>
              <a:rPr lang="en-US" baseline="0" dirty="0" smtClean="0"/>
              <a:t> works – what it does. Binary instrumentation – key. Take </a:t>
            </a:r>
            <a:r>
              <a:rPr lang="en-US" baseline="0" dirty="0" err="1" smtClean="0"/>
              <a:t>executables</a:t>
            </a:r>
            <a:r>
              <a:rPr lang="en-US" baseline="0" dirty="0" smtClean="0"/>
              <a:t> from C/C++/C# programs and instrument them during runtime, with callbacks to analysis code. By the analysis code, we create a trace, store that in a database. Analysis is the refinement step – get higher level information. Vis reads refined trace to give user separate viewpoints on software. </a:t>
            </a:r>
            <a:endParaRPr lang="en-US" dirty="0"/>
          </a:p>
        </p:txBody>
      </p:sp>
    </p:spTree>
    <p:extLst>
      <p:ext uri="{BB962C8B-B14F-4D97-AF65-F5344CB8AC3E}">
        <p14:creationId xmlns:p14="http://schemas.microsoft.com/office/powerpoint/2010/main" val="424784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what the demo is showing first. Also, why the demo is fast – data is loaded on demand – the entire trace is not loaded all at once. During demo, describe what is going on as new things pop up. </a:t>
            </a:r>
            <a:endParaRPr lang="en-US" dirty="0"/>
          </a:p>
        </p:txBody>
      </p:sp>
    </p:spTree>
    <p:extLst>
      <p:ext uri="{BB962C8B-B14F-4D97-AF65-F5344CB8AC3E}">
        <p14:creationId xmlns:p14="http://schemas.microsoft.com/office/powerpoint/2010/main" val="1180163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overview Figure</a:t>
            </a:r>
            <a:r>
              <a:rPr lang="en-US" baseline="0" dirty="0" smtClean="0"/>
              <a:t> from yesterday to this slide. All slides should have a picture!</a:t>
            </a:r>
            <a:endParaRPr lang="en-US" dirty="0"/>
          </a:p>
        </p:txBody>
      </p:sp>
    </p:spTree>
    <p:extLst>
      <p:ext uri="{BB962C8B-B14F-4D97-AF65-F5344CB8AC3E}">
        <p14:creationId xmlns:p14="http://schemas.microsoft.com/office/powerpoint/2010/main" val="183500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6398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0828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5587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55600" y="2044700"/>
            <a:ext cx="12293600" cy="3238500"/>
          </a:xfrm>
          <a:prstGeom prst="rect">
            <a:avLst/>
          </a:prstGeom>
        </p:spPr>
        <p:txBody>
          <a:bodyPr anchor="b"/>
          <a:lstStyle/>
          <a:p>
            <a:r>
              <a:t>Title Text</a:t>
            </a:r>
          </a:p>
        </p:txBody>
      </p:sp>
      <p:sp>
        <p:nvSpPr>
          <p:cNvPr id="12" name="Shape 12"/>
          <p:cNvSpPr>
            <a:spLocks noGrp="1"/>
          </p:cNvSpPr>
          <p:nvPr>
            <p:ph type="body" sz="quarter"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1" name="Shape 1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idx="1"/>
          </p:nvPr>
        </p:nvSpPr>
        <p:spPr>
          <a:prstGeom prst="rect">
            <a:avLst/>
          </a:prstGeom>
        </p:spPr>
        <p:txBody>
          <a:bodyPr/>
          <a:lstStyle>
            <a:lvl1pPr>
              <a:lnSpc>
                <a:spcPct val="150000"/>
              </a:lnSpc>
            </a:lvl1pPr>
            <a:lvl2pPr marL="270929" indent="-268671">
              <a:lnSpc>
                <a:spcPct val="150000"/>
              </a:lnSpc>
              <a:buSzPct val="100000"/>
              <a:buChar char="▪"/>
            </a:lvl2pPr>
            <a:lvl3pPr>
              <a:lnSpc>
                <a:spcPct val="150000"/>
              </a:lnSpc>
            </a:lvl3pPr>
            <a:lvl4pPr>
              <a:lnSpc>
                <a:spcPct val="150000"/>
              </a:lnSpc>
            </a:lvl4pPr>
            <a:lvl5pPr>
              <a:lnSpc>
                <a:spcPct val="150000"/>
              </a:lnSpc>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9" name="Shape 29"/>
          <p:cNvSpPr>
            <a:spLocks noGrp="1"/>
          </p:cNvSpPr>
          <p:nvPr>
            <p:ph type="title"/>
          </p:nvPr>
        </p:nvSpPr>
        <p:spPr>
          <a:xfrm>
            <a:off x="355600" y="3251200"/>
            <a:ext cx="12293600" cy="3238500"/>
          </a:xfrm>
          <a:prstGeom prst="rect">
            <a:avLst/>
          </a:prstGeom>
        </p:spPr>
        <p:txBody>
          <a:bodyPr/>
          <a:lstStyle/>
          <a:p>
            <a:r>
              <a:t>Title Text</a:t>
            </a:r>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7" name="Shape 37"/>
          <p:cNvSpPr>
            <a:spLocks noGrp="1"/>
          </p:cNvSpPr>
          <p:nvPr>
            <p:ph type="title"/>
          </p:nvPr>
        </p:nvSpPr>
        <p:spPr>
          <a:xfrm>
            <a:off x="355600" y="1016000"/>
            <a:ext cx="5892800" cy="3886200"/>
          </a:xfrm>
          <a:prstGeom prst="rect">
            <a:avLst/>
          </a:prstGeom>
        </p:spPr>
        <p:txBody>
          <a:bodyPr anchor="b"/>
          <a:lstStyle/>
          <a:p>
            <a:r>
              <a:t>Title Text</a:t>
            </a:r>
          </a:p>
        </p:txBody>
      </p:sp>
      <p:sp>
        <p:nvSpPr>
          <p:cNvPr id="38" name="Shape 38"/>
          <p:cNvSpPr>
            <a:spLocks noGrp="1"/>
          </p:cNvSpPr>
          <p:nvPr>
            <p:ph type="body" sz="quarter" idx="1"/>
          </p:nvPr>
        </p:nvSpPr>
        <p:spPr>
          <a:xfrm>
            <a:off x="355600" y="4889500"/>
            <a:ext cx="5892800" cy="38862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r>
              <a:t>Title Text</a:t>
            </a:r>
          </a:p>
        </p:txBody>
      </p:sp>
      <p:sp>
        <p:nvSpPr>
          <p:cNvPr id="47" name="Shape 4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Shape 54"/>
          <p:cNvSpPr>
            <a:spLocks noGrp="1"/>
          </p:cNvSpPr>
          <p:nvPr>
            <p:ph type="title"/>
          </p:nvPr>
        </p:nvSpPr>
        <p:spPr>
          <a:prstGeom prst="rect">
            <a:avLst/>
          </a:prstGeom>
        </p:spPr>
        <p:txBody>
          <a:bodyPr/>
          <a:lstStyle/>
          <a:p>
            <a:r>
              <a:t>Title Text</a:t>
            </a:r>
          </a:p>
        </p:txBody>
      </p:sp>
      <p:sp>
        <p:nvSpPr>
          <p:cNvPr id="55" name="Shape 5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r>
              <a:t>Title Text</a:t>
            </a:r>
          </a:p>
        </p:txBody>
      </p:sp>
      <p:sp>
        <p:nvSpPr>
          <p:cNvPr id="64" name="Shape 64"/>
          <p:cNvSpPr>
            <a:spLocks noGrp="1"/>
          </p:cNvSpPr>
          <p:nvPr>
            <p:ph type="body" sz="half" idx="1"/>
          </p:nvPr>
        </p:nvSpPr>
        <p:spPr>
          <a:xfrm>
            <a:off x="355600" y="2730500"/>
            <a:ext cx="5892800" cy="6299200"/>
          </a:xfrm>
          <a:prstGeom prst="rect">
            <a:avLst/>
          </a:prstGeom>
        </p:spPr>
        <p:txBody>
          <a:bodyPr/>
          <a:lstStyle>
            <a:lvl1pPr marL="431800" indent="-431800">
              <a:lnSpc>
                <a:spcPct val="100000"/>
              </a:lnSpc>
              <a:spcBef>
                <a:spcPts val="3800"/>
              </a:spcBef>
              <a:defRPr sz="3800"/>
            </a:lvl1pPr>
            <a:lvl2pPr marL="863600" indent="-431800">
              <a:lnSpc>
                <a:spcPct val="100000"/>
              </a:lnSpc>
              <a:spcBef>
                <a:spcPts val="3800"/>
              </a:spcBef>
              <a:defRPr sz="3800"/>
            </a:lvl2pPr>
            <a:lvl3pPr marL="1295400" indent="-431800">
              <a:lnSpc>
                <a:spcPct val="100000"/>
              </a:lnSpc>
              <a:spcBef>
                <a:spcPts val="3800"/>
              </a:spcBef>
              <a:defRPr sz="3800"/>
            </a:lvl3pPr>
            <a:lvl4pPr marL="1727200" indent="-431800">
              <a:lnSpc>
                <a:spcPct val="100000"/>
              </a:lnSpc>
              <a:spcBef>
                <a:spcPts val="3800"/>
              </a:spcBef>
              <a:defRPr sz="3800"/>
            </a:lvl4pPr>
            <a:lvl5pPr marL="2159000" indent="-431800">
              <a:lnSpc>
                <a:spcPct val="100000"/>
              </a:lnSpc>
              <a:spcBef>
                <a:spcPts val="3800"/>
              </a:spcBef>
              <a:defRPr sz="38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2" name="Shape 72"/>
          <p:cNvSpPr>
            <a:spLocks noGrp="1"/>
          </p:cNvSpPr>
          <p:nvPr>
            <p:ph type="body" idx="1"/>
          </p:nvPr>
        </p:nvSpPr>
        <p:spPr>
          <a:xfrm>
            <a:off x="762000" y="762000"/>
            <a:ext cx="11468100" cy="8216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r>
              <a:t>Title Text</a:t>
            </a:r>
          </a:p>
        </p:txBody>
      </p:sp>
      <p:sp>
        <p:nvSpPr>
          <p:cNvPr id="3" name="Shape 3"/>
          <p:cNvSpPr>
            <a:spLocks noGrp="1"/>
          </p:cNvSpPr>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285652" y="8779791"/>
            <a:ext cx="3034455" cy="5207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2pPr>
      <a:lvl3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3pPr>
      <a:lvl4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4pPr>
      <a:lvl5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5pPr>
      <a:lvl6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6pPr>
      <a:lvl7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7pPr>
      <a:lvl8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8pPr>
      <a:lvl9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Gill Sans Light"/>
          <a:ea typeface="Gill Sans Light"/>
          <a:cs typeface="Gill Sans Light"/>
          <a:sym typeface="Gill Sans Light"/>
        </a:defRPr>
      </a:lvl9pPr>
    </p:titleStyle>
    <p:bodyStyle>
      <a:lvl1pPr marL="520700" marR="0" indent="-520700" algn="l" defTabSz="584200" rtl="0" latinLnBrk="0">
        <a:lnSpc>
          <a:spcPct val="120000"/>
        </a:lnSpc>
        <a:spcBef>
          <a:spcPts val="4600"/>
        </a:spcBef>
        <a:spcAft>
          <a:spcPts val="0"/>
        </a:spcAft>
        <a:buClrTx/>
        <a:buSzPct val="82000"/>
        <a:buFontTx/>
        <a:buChar char="•"/>
        <a:tabLst/>
        <a:defRPr sz="4600" b="0" i="0" u="none" strike="noStrike" cap="none" spc="0" baseline="0">
          <a:ln>
            <a:noFill/>
          </a:ln>
          <a:solidFill>
            <a:srgbClr val="535353"/>
          </a:solidFill>
          <a:uFillTx/>
          <a:latin typeface="Gill Sans Light"/>
          <a:ea typeface="Gill Sans Light"/>
          <a:cs typeface="Gill Sans Light"/>
          <a:sym typeface="Gill Sans Light"/>
        </a:defRPr>
      </a:lvl1pPr>
      <a:lvl2pPr marL="1041400" marR="0" indent="-520700" algn="l" defTabSz="584200" rtl="0" latinLnBrk="0">
        <a:lnSpc>
          <a:spcPct val="120000"/>
        </a:lnSpc>
        <a:spcBef>
          <a:spcPts val="4600"/>
        </a:spcBef>
        <a:spcAft>
          <a:spcPts val="0"/>
        </a:spcAft>
        <a:buClrTx/>
        <a:buSzPct val="82000"/>
        <a:buFontTx/>
        <a:buChar char="•"/>
        <a:tabLst/>
        <a:defRPr sz="4600" b="0" i="0" u="none" strike="noStrike" cap="none" spc="0" baseline="0">
          <a:ln>
            <a:noFill/>
          </a:ln>
          <a:solidFill>
            <a:srgbClr val="535353"/>
          </a:solidFill>
          <a:uFillTx/>
          <a:latin typeface="Gill Sans Light"/>
          <a:ea typeface="Gill Sans Light"/>
          <a:cs typeface="Gill Sans Light"/>
          <a:sym typeface="Gill Sans Light"/>
        </a:defRPr>
      </a:lvl2pPr>
      <a:lvl3pPr marL="1562100" marR="0" indent="-520700" algn="l" defTabSz="584200" rtl="0" latinLnBrk="0">
        <a:lnSpc>
          <a:spcPct val="120000"/>
        </a:lnSpc>
        <a:spcBef>
          <a:spcPts val="4600"/>
        </a:spcBef>
        <a:spcAft>
          <a:spcPts val="0"/>
        </a:spcAft>
        <a:buClrTx/>
        <a:buSzPct val="82000"/>
        <a:buFontTx/>
        <a:buChar char="•"/>
        <a:tabLst/>
        <a:defRPr sz="4600" b="0" i="0" u="none" strike="noStrike" cap="none" spc="0" baseline="0">
          <a:ln>
            <a:noFill/>
          </a:ln>
          <a:solidFill>
            <a:srgbClr val="535353"/>
          </a:solidFill>
          <a:uFillTx/>
          <a:latin typeface="Gill Sans Light"/>
          <a:ea typeface="Gill Sans Light"/>
          <a:cs typeface="Gill Sans Light"/>
          <a:sym typeface="Gill Sans Light"/>
        </a:defRPr>
      </a:lvl3pPr>
      <a:lvl4pPr marL="2082800" marR="0" indent="-520700" algn="l" defTabSz="584200" rtl="0" latinLnBrk="0">
        <a:lnSpc>
          <a:spcPct val="120000"/>
        </a:lnSpc>
        <a:spcBef>
          <a:spcPts val="4600"/>
        </a:spcBef>
        <a:spcAft>
          <a:spcPts val="0"/>
        </a:spcAft>
        <a:buClrTx/>
        <a:buSzPct val="82000"/>
        <a:buFontTx/>
        <a:buChar char="•"/>
        <a:tabLst/>
        <a:defRPr sz="4600" b="0" i="0" u="none" strike="noStrike" cap="none" spc="0" baseline="0">
          <a:ln>
            <a:noFill/>
          </a:ln>
          <a:solidFill>
            <a:srgbClr val="535353"/>
          </a:solidFill>
          <a:uFillTx/>
          <a:latin typeface="Gill Sans Light"/>
          <a:ea typeface="Gill Sans Light"/>
          <a:cs typeface="Gill Sans Light"/>
          <a:sym typeface="Gill Sans Light"/>
        </a:defRPr>
      </a:lvl4pPr>
      <a:lvl5pPr marL="2603500" marR="0" indent="-520700" algn="l" defTabSz="584200" rtl="0" latinLnBrk="0">
        <a:lnSpc>
          <a:spcPct val="120000"/>
        </a:lnSpc>
        <a:spcBef>
          <a:spcPts val="4600"/>
        </a:spcBef>
        <a:spcAft>
          <a:spcPts val="0"/>
        </a:spcAft>
        <a:buClrTx/>
        <a:buSzPct val="82000"/>
        <a:buFontTx/>
        <a:buChar char="•"/>
        <a:tabLst/>
        <a:defRPr sz="4600" b="0" i="0" u="none" strike="noStrike" cap="none" spc="0" baseline="0">
          <a:ln>
            <a:noFill/>
          </a:ln>
          <a:solidFill>
            <a:srgbClr val="535353"/>
          </a:solidFill>
          <a:uFillTx/>
          <a:latin typeface="Gill Sans Light"/>
          <a:ea typeface="Gill Sans Light"/>
          <a:cs typeface="Gill Sans Light"/>
          <a:sym typeface="Gill Sans Light"/>
        </a:defRPr>
      </a:lvl5pPr>
      <a:lvl6pPr marL="3124200" marR="0" indent="-520700" algn="l" defTabSz="584200" rtl="0" latinLnBrk="0">
        <a:lnSpc>
          <a:spcPct val="120000"/>
        </a:lnSpc>
        <a:spcBef>
          <a:spcPts val="4600"/>
        </a:spcBef>
        <a:spcAft>
          <a:spcPts val="0"/>
        </a:spcAft>
        <a:buClrTx/>
        <a:buSzPct val="82000"/>
        <a:buFontTx/>
        <a:buChar char="•"/>
        <a:tabLst/>
        <a:defRPr sz="4600" b="0" i="0" u="none" strike="noStrike" cap="none" spc="0" baseline="0">
          <a:ln>
            <a:noFill/>
          </a:ln>
          <a:solidFill>
            <a:srgbClr val="535353"/>
          </a:solidFill>
          <a:uFillTx/>
          <a:latin typeface="Gill Sans Light"/>
          <a:ea typeface="Gill Sans Light"/>
          <a:cs typeface="Gill Sans Light"/>
          <a:sym typeface="Gill Sans Light"/>
        </a:defRPr>
      </a:lvl6pPr>
      <a:lvl7pPr marL="3644900" marR="0" indent="-520700" algn="l" defTabSz="584200" rtl="0" latinLnBrk="0">
        <a:lnSpc>
          <a:spcPct val="120000"/>
        </a:lnSpc>
        <a:spcBef>
          <a:spcPts val="4600"/>
        </a:spcBef>
        <a:spcAft>
          <a:spcPts val="0"/>
        </a:spcAft>
        <a:buClrTx/>
        <a:buSzPct val="82000"/>
        <a:buFontTx/>
        <a:buChar char="•"/>
        <a:tabLst/>
        <a:defRPr sz="4600" b="0" i="0" u="none" strike="noStrike" cap="none" spc="0" baseline="0">
          <a:ln>
            <a:noFill/>
          </a:ln>
          <a:solidFill>
            <a:srgbClr val="535353"/>
          </a:solidFill>
          <a:uFillTx/>
          <a:latin typeface="Gill Sans Light"/>
          <a:ea typeface="Gill Sans Light"/>
          <a:cs typeface="Gill Sans Light"/>
          <a:sym typeface="Gill Sans Light"/>
        </a:defRPr>
      </a:lvl7pPr>
      <a:lvl8pPr marL="4165600" marR="0" indent="-520700" algn="l" defTabSz="584200" rtl="0" latinLnBrk="0">
        <a:lnSpc>
          <a:spcPct val="120000"/>
        </a:lnSpc>
        <a:spcBef>
          <a:spcPts val="4600"/>
        </a:spcBef>
        <a:spcAft>
          <a:spcPts val="0"/>
        </a:spcAft>
        <a:buClrTx/>
        <a:buSzPct val="82000"/>
        <a:buFontTx/>
        <a:buChar char="•"/>
        <a:tabLst/>
        <a:defRPr sz="4600" b="0" i="0" u="none" strike="noStrike" cap="none" spc="0" baseline="0">
          <a:ln>
            <a:noFill/>
          </a:ln>
          <a:solidFill>
            <a:srgbClr val="535353"/>
          </a:solidFill>
          <a:uFillTx/>
          <a:latin typeface="Gill Sans Light"/>
          <a:ea typeface="Gill Sans Light"/>
          <a:cs typeface="Gill Sans Light"/>
          <a:sym typeface="Gill Sans Light"/>
        </a:defRPr>
      </a:lvl8pPr>
      <a:lvl9pPr marL="4686300" marR="0" indent="-520700" algn="l" defTabSz="584200" rtl="0" latinLnBrk="0">
        <a:lnSpc>
          <a:spcPct val="120000"/>
        </a:lnSpc>
        <a:spcBef>
          <a:spcPts val="4600"/>
        </a:spcBef>
        <a:spcAft>
          <a:spcPts val="0"/>
        </a:spcAft>
        <a:buClrTx/>
        <a:buSzPct val="82000"/>
        <a:buFontTx/>
        <a:buChar char="•"/>
        <a:tabLst/>
        <a:defRPr sz="4600" b="0" i="0" u="none" strike="noStrike" cap="none" spc="0" baseline="0">
          <a:ln>
            <a:noFill/>
          </a:ln>
          <a:solidFill>
            <a:srgbClr val="535353"/>
          </a:solidFill>
          <a:uFillTx/>
          <a:latin typeface="Gill Sans Light"/>
          <a:ea typeface="Gill Sans Light"/>
          <a:cs typeface="Gill Sans Light"/>
          <a:sym typeface="Gill Sans Light"/>
        </a:defRPr>
      </a:lvl9pPr>
    </p:bodyStyle>
    <p:otherStyle>
      <a:lvl1pPr marL="0" marR="0" indent="0" algn="r" defTabSz="584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Light"/>
        </a:defRPr>
      </a:lvl1pPr>
      <a:lvl2pPr marL="0" marR="0" indent="0" algn="r" defTabSz="584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Light"/>
        </a:defRPr>
      </a:lvl2pPr>
      <a:lvl3pPr marL="0" marR="0" indent="0" algn="r" defTabSz="584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Light"/>
        </a:defRPr>
      </a:lvl3pPr>
      <a:lvl4pPr marL="0" marR="0" indent="0" algn="r" defTabSz="584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Light"/>
        </a:defRPr>
      </a:lvl4pPr>
      <a:lvl5pPr marL="0" marR="0" indent="0" algn="r" defTabSz="584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Light"/>
        </a:defRPr>
      </a:lvl5pPr>
      <a:lvl6pPr marL="0" marR="0" indent="0" algn="r" defTabSz="584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Light"/>
        </a:defRPr>
      </a:lvl6pPr>
      <a:lvl7pPr marL="0" marR="0" indent="0" algn="r" defTabSz="584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Light"/>
        </a:defRPr>
      </a:lvl7pPr>
      <a:lvl8pPr marL="0" marR="0" indent="0" algn="r" defTabSz="584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Light"/>
        </a:defRPr>
      </a:lvl8pPr>
      <a:lvl9pPr marL="0" marR="0" indent="0" algn="r" defTabSz="584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0.em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1.jp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gif"/><Relationship Id="rId5" Type="http://schemas.openxmlformats.org/officeDocument/2006/relationships/image" Target="../media/image16.gif"/><Relationship Id="rId6" Type="http://schemas.openxmlformats.org/officeDocument/2006/relationships/image" Target="../media/image17.gif"/><Relationship Id="rId7" Type="http://schemas.openxmlformats.org/officeDocument/2006/relationships/image" Target="../media/image18.png"/><Relationship Id="rId8" Type="http://schemas.openxmlformats.org/officeDocument/2006/relationships/image" Target="../media/image12.gif"/><Relationship Id="rId9" Type="http://schemas.openxmlformats.org/officeDocument/2006/relationships/image" Target="../media/image11.gif"/><Relationship Id="rId10"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image" Target="../media/image13.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image" Target="../media/image12.gif"/><Relationship Id="rId5" Type="http://schemas.openxmlformats.org/officeDocument/2006/relationships/image" Target="../media/image13.gif"/><Relationship Id="rId6" Type="http://schemas.openxmlformats.org/officeDocument/2006/relationships/image" Target="../media/image14.gif"/><Relationship Id="rId7" Type="http://schemas.openxmlformats.org/officeDocument/2006/relationships/image" Target="../media/image15.gif"/><Relationship Id="rId8" Type="http://schemas.openxmlformats.org/officeDocument/2006/relationships/image" Target="../media/image16.gif"/><Relationship Id="rId9" Type="http://schemas.openxmlformats.org/officeDocument/2006/relationships/image" Target="../media/image17.gif"/><Relationship Id="rId10" Type="http://schemas.openxmlformats.org/officeDocument/2006/relationships/image" Target="../media/image18.png"/><Relationship Id="rId11"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416912" y="207042"/>
            <a:ext cx="12293601" cy="1420735"/>
          </a:xfrm>
          <a:prstGeom prst="rect">
            <a:avLst/>
          </a:prstGeom>
        </p:spPr>
        <p:txBody>
          <a:bodyPr/>
          <a:lstStyle/>
          <a:p>
            <a:r>
              <a:rPr dirty="0" smtClean="0"/>
              <a:t>Parceive</a:t>
            </a:r>
            <a:endParaRPr dirty="0"/>
          </a:p>
        </p:txBody>
      </p:sp>
      <p:sp>
        <p:nvSpPr>
          <p:cNvPr id="120" name="Shape 120"/>
          <p:cNvSpPr>
            <a:spLocks noGrp="1"/>
          </p:cNvSpPr>
          <p:nvPr>
            <p:ph type="subTitle" sz="quarter" idx="1"/>
          </p:nvPr>
        </p:nvSpPr>
        <p:spPr>
          <a:xfrm>
            <a:off x="294287" y="1627777"/>
            <a:ext cx="12293601" cy="1295401"/>
          </a:xfrm>
          <a:prstGeom prst="rect">
            <a:avLst/>
          </a:prstGeom>
        </p:spPr>
        <p:txBody>
          <a:bodyPr>
            <a:normAutofit fontScale="85000" lnSpcReduction="20000"/>
          </a:bodyPr>
          <a:lstStyle/>
          <a:p>
            <a:r>
              <a:rPr dirty="0"/>
              <a:t>Software Architecture Analysis for </a:t>
            </a:r>
            <a:r>
              <a:rPr dirty="0" smtClean="0"/>
              <a:t>Parallelization</a:t>
            </a:r>
            <a:endParaRPr lang="en-US" dirty="0" smtClean="0"/>
          </a:p>
          <a:p>
            <a:r>
              <a:rPr lang="en-US" dirty="0" smtClean="0"/>
              <a:t>Nathaniel </a:t>
            </a:r>
            <a:r>
              <a:rPr lang="en-US" sz="4000" dirty="0"/>
              <a:t>K</a:t>
            </a:r>
            <a:r>
              <a:rPr lang="en-US" dirty="0" smtClean="0"/>
              <a:t>napp </a:t>
            </a:r>
          </a:p>
          <a:p>
            <a:r>
              <a:rPr lang="en-US" dirty="0" smtClean="0"/>
              <a:t>August 10, 2016</a:t>
            </a:r>
            <a:endParaRPr dirty="0"/>
          </a:p>
        </p:txBody>
      </p:sp>
      <p:pic>
        <p:nvPicPr>
          <p:cNvPr id="121" name="image2.png" descr="31241_dpi150.jpg"/>
          <p:cNvPicPr>
            <a:picLocks noChangeAspect="1"/>
          </p:cNvPicPr>
          <p:nvPr/>
        </p:nvPicPr>
        <p:blipFill>
          <a:blip r:embed="rId3">
            <a:extLst/>
          </a:blip>
          <a:srcRect l="3510" r="15556"/>
          <a:stretch>
            <a:fillRect/>
          </a:stretch>
        </p:blipFill>
        <p:spPr>
          <a:xfrm>
            <a:off x="0" y="3701220"/>
            <a:ext cx="13004801" cy="5900912"/>
          </a:xfrm>
          <a:prstGeom prst="rect">
            <a:avLst/>
          </a:prstGeom>
          <a:ln w="12700">
            <a:miter lim="400000"/>
          </a:ln>
        </p:spPr>
      </p:pic>
      <p:pic>
        <p:nvPicPr>
          <p:cNvPr id="122" name="image3.pdf" descr="SIE_Logo_Layer_Petrol_RGB_A3_76mm.wmf"/>
          <p:cNvPicPr>
            <a:picLocks noChangeAspect="1"/>
          </p:cNvPicPr>
          <p:nvPr/>
        </p:nvPicPr>
        <p:blipFill>
          <a:blip r:embed="rId4">
            <a:extLst/>
          </a:blip>
          <a:stretch>
            <a:fillRect/>
          </a:stretch>
        </p:blipFill>
        <p:spPr>
          <a:xfrm>
            <a:off x="10297379" y="0"/>
            <a:ext cx="2142089" cy="1199760"/>
          </a:xfrm>
          <a:prstGeom prst="rect">
            <a:avLst/>
          </a:prstGeom>
          <a:ln w="12700">
            <a:miter lim="400000"/>
          </a:ln>
        </p:spPr>
      </p:pic>
      <p:sp>
        <p:nvSpPr>
          <p:cNvPr id="123" name="Shape 123"/>
          <p:cNvSpPr>
            <a:spLocks noGrp="1"/>
          </p:cNvSpPr>
          <p:nvPr>
            <p:ph type="sldNum" sz="quarter" idx="4294967295"/>
          </p:nvPr>
        </p:nvSpPr>
        <p:spPr>
          <a:xfrm>
            <a:off x="12763500" y="9332131"/>
            <a:ext cx="241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FFFFFF"/>
                </a:solidFill>
              </a:defRPr>
            </a:lvl1pPr>
          </a:lstStyle>
          <a:p>
            <a:fld id="{86CB4B4D-7CA3-9044-876B-883B54F8677D}" type="slidenum">
              <a:t>1</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842" y="1269180"/>
            <a:ext cx="13160588" cy="4946833"/>
          </a:xfrm>
        </p:spPr>
        <p:txBody>
          <a:bodyPr>
            <a:normAutofit fontScale="85000" lnSpcReduction="10000"/>
          </a:bodyPr>
          <a:lstStyle/>
          <a:p>
            <a:r>
              <a:rPr lang="en-US" dirty="0" smtClean="0"/>
              <a:t>Extension of </a:t>
            </a:r>
            <a:r>
              <a:rPr lang="en-US" dirty="0" err="1" smtClean="0"/>
              <a:t>Parceive</a:t>
            </a:r>
            <a:endParaRPr lang="en-US" dirty="0" smtClean="0"/>
          </a:p>
          <a:p>
            <a:r>
              <a:rPr lang="en-US" dirty="0" smtClean="0"/>
              <a:t>Adds scalability estimates for application and individual call sites</a:t>
            </a:r>
          </a:p>
          <a:p>
            <a:r>
              <a:rPr lang="en-US" dirty="0" smtClean="0"/>
              <a:t>Parallelism estimates include effect of synchronization</a:t>
            </a:r>
          </a:p>
          <a:p>
            <a:r>
              <a:rPr lang="en-US" dirty="0" smtClean="0"/>
              <a:t>Interfaces with interactive visualization</a:t>
            </a:r>
          </a:p>
        </p:txBody>
      </p:sp>
      <p:sp>
        <p:nvSpPr>
          <p:cNvPr id="5" name="Shape 285"/>
          <p:cNvSpPr/>
          <p:nvPr/>
        </p:nvSpPr>
        <p:spPr>
          <a:xfrm>
            <a:off x="1557438" y="383435"/>
            <a:ext cx="9763194"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l">
              <a:lnSpc>
                <a:spcPct val="80000"/>
              </a:lnSpc>
              <a:defRPr sz="5800"/>
            </a:lvl1pPr>
          </a:lstStyle>
          <a:p>
            <a:pPr algn="ctr"/>
            <a:r>
              <a:rPr lang="en-US" dirty="0" smtClean="0"/>
              <a:t>Parasite</a:t>
            </a:r>
            <a:endParaRPr dirty="0"/>
          </a:p>
        </p:txBody>
      </p:sp>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pic>
        <p:nvPicPr>
          <p:cNvPr id="2" name="Picture 1" descr="parceive_overall.pdf"/>
          <p:cNvPicPr>
            <a:picLocks noChangeAspect="1"/>
          </p:cNvPicPr>
          <p:nvPr/>
        </p:nvPicPr>
        <p:blipFill>
          <a:blip r:embed="rId4">
            <a:clrChange>
              <a:clrFrom>
                <a:srgbClr val="D5D5D5"/>
              </a:clrFrom>
              <a:clrTo>
                <a:srgbClr val="D5D5D5">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35360" y="6401005"/>
            <a:ext cx="11500281" cy="2704734"/>
          </a:xfrm>
          <a:prstGeom prst="rect">
            <a:avLst/>
          </a:prstGeom>
        </p:spPr>
      </p:pic>
      <p:sp>
        <p:nvSpPr>
          <p:cNvPr id="6" name="Oval 5"/>
          <p:cNvSpPr/>
          <p:nvPr/>
        </p:nvSpPr>
        <p:spPr>
          <a:xfrm>
            <a:off x="8817980" y="7482481"/>
            <a:ext cx="3621487" cy="2271119"/>
          </a:xfrm>
          <a:prstGeom prst="ellipse">
            <a:avLst/>
          </a:prstGeom>
          <a:noFill/>
          <a:ln w="57150" cap="flat" cmpd="sng">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Tree>
    <p:extLst>
      <p:ext uri="{BB962C8B-B14F-4D97-AF65-F5344CB8AC3E}">
        <p14:creationId xmlns:p14="http://schemas.microsoft.com/office/powerpoint/2010/main" val="18867014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1516" y="1912269"/>
            <a:ext cx="5472391" cy="6299200"/>
          </a:xfrm>
        </p:spPr>
        <p:txBody>
          <a:bodyPr>
            <a:normAutofit fontScale="70000" lnSpcReduction="20000"/>
          </a:bodyPr>
          <a:lstStyle/>
          <a:p>
            <a:r>
              <a:rPr lang="en-US" dirty="0" smtClean="0"/>
              <a:t>Show </a:t>
            </a:r>
            <a:r>
              <a:rPr lang="en-US" i="1" dirty="0" smtClean="0"/>
              <a:t>when </a:t>
            </a:r>
            <a:r>
              <a:rPr lang="en-US" dirty="0" smtClean="0"/>
              <a:t>and </a:t>
            </a:r>
            <a:r>
              <a:rPr lang="en-US" i="1" dirty="0" smtClean="0"/>
              <a:t>where</a:t>
            </a:r>
            <a:r>
              <a:rPr lang="en-US" dirty="0" smtClean="0"/>
              <a:t> to parallelize</a:t>
            </a:r>
          </a:p>
          <a:p>
            <a:r>
              <a:rPr lang="en-US" dirty="0" smtClean="0"/>
              <a:t>Reduce risk for management</a:t>
            </a:r>
          </a:p>
          <a:p>
            <a:r>
              <a:rPr lang="en-US" dirty="0" smtClean="0"/>
              <a:t>Reduce time for programmers</a:t>
            </a:r>
          </a:p>
          <a:p>
            <a:r>
              <a:rPr lang="en-US" dirty="0" smtClean="0"/>
              <a:t>Efficiently apply computing resources </a:t>
            </a:r>
          </a:p>
          <a:p>
            <a:r>
              <a:rPr lang="en-US" dirty="0" smtClean="0"/>
              <a:t>Parallel application comprehension</a:t>
            </a:r>
          </a:p>
        </p:txBody>
      </p:sp>
      <p:sp>
        <p:nvSpPr>
          <p:cNvPr id="5" name="Shape 285"/>
          <p:cNvSpPr/>
          <p:nvPr/>
        </p:nvSpPr>
        <p:spPr>
          <a:xfrm>
            <a:off x="1557438" y="383435"/>
            <a:ext cx="9763194"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l">
              <a:lnSpc>
                <a:spcPct val="80000"/>
              </a:lnSpc>
              <a:defRPr sz="5800"/>
            </a:lvl1pPr>
          </a:lstStyle>
          <a:p>
            <a:pPr algn="ctr"/>
            <a:r>
              <a:rPr lang="en-US" dirty="0" smtClean="0"/>
              <a:t>Motivation</a:t>
            </a:r>
            <a:endParaRPr dirty="0"/>
          </a:p>
        </p:txBody>
      </p:sp>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pic>
        <p:nvPicPr>
          <p:cNvPr id="6" name="Picture 5" descr="rcjAdvisorXE.jp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57909"/>
          <a:stretch/>
        </p:blipFill>
        <p:spPr>
          <a:xfrm>
            <a:off x="5683907" y="2102697"/>
            <a:ext cx="7081655" cy="6108772"/>
          </a:xfrm>
          <a:prstGeom prst="rect">
            <a:avLst/>
          </a:prstGeom>
        </p:spPr>
      </p:pic>
    </p:spTree>
    <p:extLst>
      <p:ext uri="{BB962C8B-B14F-4D97-AF65-F5344CB8AC3E}">
        <p14:creationId xmlns:p14="http://schemas.microsoft.com/office/powerpoint/2010/main" val="10377260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8435" y="577573"/>
            <a:ext cx="12418314" cy="4923199"/>
          </a:xfrm>
        </p:spPr>
        <p:txBody>
          <a:bodyPr>
            <a:normAutofit/>
          </a:bodyPr>
          <a:lstStyle/>
          <a:p>
            <a:pPr>
              <a:lnSpc>
                <a:spcPct val="100000"/>
              </a:lnSpc>
            </a:pPr>
            <a:endParaRPr lang="en-US" dirty="0" smtClean="0"/>
          </a:p>
          <a:p>
            <a:pPr>
              <a:lnSpc>
                <a:spcPct val="100000"/>
              </a:lnSpc>
            </a:pPr>
            <a:r>
              <a:rPr lang="en-US" sz="3600" dirty="0" smtClean="0"/>
              <a:t>Option A - Profile existing parallel code</a:t>
            </a:r>
          </a:p>
          <a:p>
            <a:pPr>
              <a:lnSpc>
                <a:spcPct val="100000"/>
              </a:lnSpc>
            </a:pPr>
            <a:r>
              <a:rPr lang="en-US" sz="3600" dirty="0" smtClean="0"/>
              <a:t>Option B - Annotate sequential code</a:t>
            </a:r>
          </a:p>
          <a:p>
            <a:pPr>
              <a:lnSpc>
                <a:spcPct val="100000"/>
              </a:lnSpc>
            </a:pPr>
            <a:r>
              <a:rPr lang="en-US" sz="3600" dirty="0" smtClean="0"/>
              <a:t>Allows easy determination of parallelization feasibility and payoff</a:t>
            </a:r>
          </a:p>
          <a:p>
            <a:pPr>
              <a:lnSpc>
                <a:spcPct val="100000"/>
              </a:lnSpc>
            </a:pPr>
            <a:endParaRPr lang="en-US" dirty="0" smtClean="0"/>
          </a:p>
        </p:txBody>
      </p:sp>
      <p:sp>
        <p:nvSpPr>
          <p:cNvPr id="5" name="Shape 285"/>
          <p:cNvSpPr/>
          <p:nvPr/>
        </p:nvSpPr>
        <p:spPr>
          <a:xfrm>
            <a:off x="1766076" y="361558"/>
            <a:ext cx="9763194"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l">
              <a:lnSpc>
                <a:spcPct val="80000"/>
              </a:lnSpc>
              <a:defRPr sz="5800"/>
            </a:lvl1pPr>
          </a:lstStyle>
          <a:p>
            <a:pPr algn="ctr"/>
            <a:r>
              <a:rPr lang="en-US" dirty="0" smtClean="0"/>
              <a:t>User Interface</a:t>
            </a:r>
            <a:endParaRPr dirty="0"/>
          </a:p>
        </p:txBody>
      </p:sp>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pic>
        <p:nvPicPr>
          <p:cNvPr id="2" name="Picture 1" descr="calling_context_tree_view.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4158" y="4741894"/>
            <a:ext cx="7913221" cy="5011706"/>
          </a:xfrm>
          <a:prstGeom prst="rect">
            <a:avLst/>
          </a:prstGeom>
        </p:spPr>
      </p:pic>
    </p:spTree>
    <p:extLst>
      <p:ext uri="{BB962C8B-B14F-4D97-AF65-F5344CB8AC3E}">
        <p14:creationId xmlns:p14="http://schemas.microsoft.com/office/powerpoint/2010/main" val="361795526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emsi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698" y="3092996"/>
            <a:ext cx="10909770" cy="3466039"/>
          </a:xfrm>
          <a:prstGeom prst="rect">
            <a:avLst/>
          </a:prstGeom>
        </p:spPr>
      </p:pic>
      <p:pic>
        <p:nvPicPr>
          <p:cNvPr id="11" name="image3.pdf" descr="SIE_Logo_Layer_Petrol_RGB_A3_76mm.wmf"/>
          <p:cNvPicPr>
            <a:picLocks noChangeAspect="1"/>
          </p:cNvPicPr>
          <p:nvPr/>
        </p:nvPicPr>
        <p:blipFill>
          <a:blip r:embed="rId4">
            <a:extLst/>
          </a:blip>
          <a:stretch>
            <a:fillRect/>
          </a:stretch>
        </p:blipFill>
        <p:spPr>
          <a:xfrm>
            <a:off x="10297379" y="0"/>
            <a:ext cx="2142089" cy="1199760"/>
          </a:xfrm>
          <a:prstGeom prst="rect">
            <a:avLst/>
          </a:prstGeom>
          <a:ln w="12700">
            <a:miter lim="400000"/>
          </a:ln>
        </p:spPr>
      </p:pic>
    </p:spTree>
    <p:extLst>
      <p:ext uri="{BB962C8B-B14F-4D97-AF65-F5344CB8AC3E}">
        <p14:creationId xmlns:p14="http://schemas.microsoft.com/office/powerpoint/2010/main" val="27497132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emsi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698" y="3092996"/>
            <a:ext cx="10909770" cy="3466039"/>
          </a:xfrm>
          <a:prstGeom prst="rect">
            <a:avLst/>
          </a:prstGeom>
        </p:spPr>
      </p:pic>
      <p:pic>
        <p:nvPicPr>
          <p:cNvPr id="11" name="image3.pdf" descr="SIE_Logo_Layer_Petrol_RGB_A3_76mm.wmf"/>
          <p:cNvPicPr>
            <a:picLocks noChangeAspect="1"/>
          </p:cNvPicPr>
          <p:nvPr/>
        </p:nvPicPr>
        <p:blipFill>
          <a:blip r:embed="rId4">
            <a:extLst/>
          </a:blip>
          <a:stretch>
            <a:fillRect/>
          </a:stretch>
        </p:blipFill>
        <p:spPr>
          <a:xfrm>
            <a:off x="10297379" y="0"/>
            <a:ext cx="2142089" cy="1199760"/>
          </a:xfrm>
          <a:prstGeom prst="rect">
            <a:avLst/>
          </a:prstGeom>
          <a:ln w="12700">
            <a:miter lim="400000"/>
          </a:ln>
        </p:spPr>
      </p:pic>
      <p:sp>
        <p:nvSpPr>
          <p:cNvPr id="4" name="Freeform 3"/>
          <p:cNvSpPr/>
          <p:nvPr/>
        </p:nvSpPr>
        <p:spPr>
          <a:xfrm>
            <a:off x="1962553" y="3597419"/>
            <a:ext cx="10476915" cy="2776877"/>
          </a:xfrm>
          <a:custGeom>
            <a:avLst/>
            <a:gdLst>
              <a:gd name="connsiteX0" fmla="*/ 0 w 11516768"/>
              <a:gd name="connsiteY0" fmla="*/ 774910 h 2776877"/>
              <a:gd name="connsiteX1" fmla="*/ 1356180 w 11516768"/>
              <a:gd name="connsiteY1" fmla="*/ 2776752 h 2776877"/>
              <a:gd name="connsiteX2" fmla="*/ 3035260 w 11516768"/>
              <a:gd name="connsiteY2" fmla="*/ 882536 h 2776877"/>
              <a:gd name="connsiteX3" fmla="*/ 4649760 w 11516768"/>
              <a:gd name="connsiteY3" fmla="*/ 2776752 h 2776877"/>
              <a:gd name="connsiteX4" fmla="*/ 6630214 w 11516768"/>
              <a:gd name="connsiteY4" fmla="*/ 839486 h 2776877"/>
              <a:gd name="connsiteX5" fmla="*/ 7685021 w 11516768"/>
              <a:gd name="connsiteY5" fmla="*/ 2690652 h 2776877"/>
              <a:gd name="connsiteX6" fmla="*/ 8782881 w 11516768"/>
              <a:gd name="connsiteY6" fmla="*/ 3 h 2776877"/>
              <a:gd name="connsiteX7" fmla="*/ 9493261 w 11516768"/>
              <a:gd name="connsiteY7" fmla="*/ 2669126 h 2776877"/>
              <a:gd name="connsiteX8" fmla="*/ 11516768 w 11516768"/>
              <a:gd name="connsiteY8" fmla="*/ 1226939 h 2776877"/>
              <a:gd name="connsiteX9" fmla="*/ 11516768 w 11516768"/>
              <a:gd name="connsiteY9" fmla="*/ 1226939 h 277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16768" h="2776877">
                <a:moveTo>
                  <a:pt x="0" y="774910"/>
                </a:moveTo>
                <a:cubicBezTo>
                  <a:pt x="425151" y="1766862"/>
                  <a:pt x="850303" y="2758814"/>
                  <a:pt x="1356180" y="2776752"/>
                </a:cubicBezTo>
                <a:cubicBezTo>
                  <a:pt x="1862057" y="2794690"/>
                  <a:pt x="2486330" y="882536"/>
                  <a:pt x="3035260" y="882536"/>
                </a:cubicBezTo>
                <a:cubicBezTo>
                  <a:pt x="3584190" y="882536"/>
                  <a:pt x="4050601" y="2783927"/>
                  <a:pt x="4649760" y="2776752"/>
                </a:cubicBezTo>
                <a:cubicBezTo>
                  <a:pt x="5248919" y="2769577"/>
                  <a:pt x="6124337" y="853836"/>
                  <a:pt x="6630214" y="839486"/>
                </a:cubicBezTo>
                <a:cubicBezTo>
                  <a:pt x="7136091" y="825136"/>
                  <a:pt x="7326243" y="2830566"/>
                  <a:pt x="7685021" y="2690652"/>
                </a:cubicBezTo>
                <a:cubicBezTo>
                  <a:pt x="8043799" y="2550738"/>
                  <a:pt x="8481508" y="3591"/>
                  <a:pt x="8782881" y="3"/>
                </a:cubicBezTo>
                <a:cubicBezTo>
                  <a:pt x="9084254" y="-3585"/>
                  <a:pt x="9037613" y="2464637"/>
                  <a:pt x="9493261" y="2669126"/>
                </a:cubicBezTo>
                <a:cubicBezTo>
                  <a:pt x="9948909" y="2873615"/>
                  <a:pt x="11516768" y="1226939"/>
                  <a:pt x="11516768" y="1226939"/>
                </a:cubicBezTo>
                <a:lnTo>
                  <a:pt x="11516768" y="1226939"/>
                </a:lnTo>
              </a:path>
            </a:pathLst>
          </a:custGeom>
          <a:noFill/>
          <a:ln w="76200" cmpd="sng">
            <a:solidFill>
              <a:schemeClr val="tx1"/>
            </a:solidFill>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3" name="Straight Arrow Connector 2"/>
          <p:cNvCxnSpPr/>
          <p:nvPr/>
        </p:nvCxnSpPr>
        <p:spPr>
          <a:xfrm>
            <a:off x="1529698" y="7920651"/>
            <a:ext cx="11377632" cy="0"/>
          </a:xfrm>
          <a:prstGeom prst="straightConnector1">
            <a:avLst/>
          </a:prstGeom>
          <a:noFill/>
          <a:ln w="76200" cap="flat" cmpd="sng">
            <a:solidFill>
              <a:srgbClr val="535353"/>
            </a:solidFill>
            <a:prstDash val="solid"/>
            <a:round/>
            <a:tailEnd type="arrow"/>
          </a:ln>
          <a:effectLst/>
          <a:sp3d/>
        </p:spPr>
        <p:style>
          <a:lnRef idx="0">
            <a:scrgbClr r="0" g="0" b="0"/>
          </a:lnRef>
          <a:fillRef idx="0">
            <a:scrgbClr r="0" g="0" b="0"/>
          </a:fillRef>
          <a:effectRef idx="0">
            <a:scrgbClr r="0" g="0" b="0"/>
          </a:effectRef>
          <a:fontRef idx="none"/>
        </p:style>
      </p:cxnSp>
      <p:cxnSp>
        <p:nvCxnSpPr>
          <p:cNvPr id="9" name="Straight Arrow Connector 8"/>
          <p:cNvCxnSpPr/>
          <p:nvPr/>
        </p:nvCxnSpPr>
        <p:spPr>
          <a:xfrm flipV="1">
            <a:off x="1529698" y="632737"/>
            <a:ext cx="0" cy="7287914"/>
          </a:xfrm>
          <a:prstGeom prst="straightConnector1">
            <a:avLst/>
          </a:prstGeom>
          <a:noFill/>
          <a:ln w="76200" cap="flat" cmpd="sng">
            <a:solidFill>
              <a:srgbClr val="535353"/>
            </a:solidFill>
            <a:prstDash val="solid"/>
            <a:round/>
            <a:tailEnd type="arrow"/>
          </a:ln>
          <a:effectLst/>
          <a:sp3d/>
        </p:spPr>
        <p:style>
          <a:lnRef idx="0">
            <a:scrgbClr r="0" g="0" b="0"/>
          </a:lnRef>
          <a:fillRef idx="0">
            <a:scrgbClr r="0" g="0" b="0"/>
          </a:fillRef>
          <a:effectRef idx="0">
            <a:scrgbClr r="0" g="0" b="0"/>
          </a:effectRef>
          <a:fontRef idx="none"/>
        </p:style>
      </p:cxnSp>
      <p:sp>
        <p:nvSpPr>
          <p:cNvPr id="8" name="TextBox 7"/>
          <p:cNvSpPr txBox="1"/>
          <p:nvPr/>
        </p:nvSpPr>
        <p:spPr>
          <a:xfrm>
            <a:off x="2776496" y="8085411"/>
            <a:ext cx="798874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smtClean="0">
                <a:ln>
                  <a:noFill/>
                </a:ln>
                <a:solidFill>
                  <a:srgbClr val="535353"/>
                </a:solidFill>
                <a:effectLst/>
                <a:uFillTx/>
                <a:latin typeface="Gill Sans Light"/>
                <a:ea typeface="Gill Sans Light"/>
                <a:cs typeface="Gill Sans Light"/>
                <a:sym typeface="Gill Sans Light"/>
              </a:rPr>
              <a:t>Elapsed time</a:t>
            </a:r>
            <a:endParaRPr kumimoji="0" lang="en-US" sz="4800" b="1"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
        <p:nvSpPr>
          <p:cNvPr id="12" name="TextBox 11"/>
          <p:cNvSpPr txBox="1"/>
          <p:nvPr/>
        </p:nvSpPr>
        <p:spPr>
          <a:xfrm rot="16200000">
            <a:off x="-2660466" y="3469449"/>
            <a:ext cx="727206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smtClean="0">
                <a:ln>
                  <a:noFill/>
                </a:ln>
                <a:solidFill>
                  <a:srgbClr val="535353"/>
                </a:solidFill>
                <a:effectLst/>
                <a:uFillTx/>
                <a:sym typeface="Gill Sans Light"/>
              </a:rPr>
              <a:t>Parallelism</a:t>
            </a:r>
            <a:r>
              <a:rPr lang="en-US" b="1" dirty="0" smtClean="0"/>
              <a:t> (l</a:t>
            </a:r>
            <a:r>
              <a:rPr kumimoji="0" lang="en-US" b="1" i="0" u="none" strike="noStrike" cap="none" spc="0" normalizeH="0" dirty="0" smtClean="0">
                <a:ln>
                  <a:noFill/>
                </a:ln>
                <a:solidFill>
                  <a:srgbClr val="535353"/>
                </a:solidFill>
                <a:effectLst/>
                <a:uFillTx/>
                <a:sym typeface="Gill Sans Light"/>
              </a:rPr>
              <a:t>ocal speedup bound)</a:t>
            </a:r>
            <a:r>
              <a:rPr kumimoji="0" lang="en-US" sz="4800" b="1" i="0" u="none" strike="noStrike" cap="none" spc="0" normalizeH="0" dirty="0" smtClean="0">
                <a:ln>
                  <a:noFill/>
                </a:ln>
                <a:solidFill>
                  <a:srgbClr val="535353"/>
                </a:solidFill>
                <a:effectLst/>
                <a:uFillTx/>
                <a:latin typeface="Gill Sans Light"/>
                <a:ea typeface="Gill Sans Light"/>
                <a:cs typeface="Gill Sans Light"/>
                <a:sym typeface="Gill Sans Light"/>
              </a:rPr>
              <a:t> </a:t>
            </a:r>
            <a:endParaRPr kumimoji="0" lang="en-US" sz="4800" b="1"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Tree>
    <p:extLst>
      <p:ext uri="{BB962C8B-B14F-4D97-AF65-F5344CB8AC3E}">
        <p14:creationId xmlns:p14="http://schemas.microsoft.com/office/powerpoint/2010/main" val="17635670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4294967295"/>
          </p:nvPr>
        </p:nvSpPr>
        <p:spPr>
          <a:xfrm>
            <a:off x="12636501" y="9332131"/>
            <a:ext cx="368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15</a:t>
            </a:fld>
            <a:endParaRPr/>
          </a:p>
        </p:txBody>
      </p:sp>
      <p:pic>
        <p:nvPicPr>
          <p:cNvPr id="293" name="image3.pdf" descr="SIE_Logo_Layer_Petrol_RGB_A3_76mm.wmf"/>
          <p:cNvPicPr>
            <a:picLocks noChangeAspect="1"/>
          </p:cNvPicPr>
          <p:nvPr/>
        </p:nvPicPr>
        <p:blipFill>
          <a:blip r:embed="rId2">
            <a:extLst/>
          </a:blip>
          <a:stretch>
            <a:fillRect/>
          </a:stretch>
        </p:blipFill>
        <p:spPr>
          <a:xfrm>
            <a:off x="10297379" y="0"/>
            <a:ext cx="2142089" cy="1199760"/>
          </a:xfrm>
          <a:prstGeom prst="rect">
            <a:avLst/>
          </a:prstGeom>
          <a:ln w="12700">
            <a:miter lim="400000"/>
          </a:ln>
        </p:spPr>
      </p:pic>
      <p:sp>
        <p:nvSpPr>
          <p:cNvPr id="294" name="Shape 294"/>
          <p:cNvSpPr>
            <a:spLocks noGrp="1"/>
          </p:cNvSpPr>
          <p:nvPr>
            <p:ph type="title"/>
          </p:nvPr>
        </p:nvSpPr>
        <p:spPr>
          <a:xfrm>
            <a:off x="355600" y="369470"/>
            <a:ext cx="12293600" cy="8934895"/>
          </a:xfrm>
          <a:prstGeom prst="rect">
            <a:avLst/>
          </a:prstGeom>
        </p:spPr>
        <p:txBody>
          <a:bodyPr/>
          <a:lstStyle/>
          <a:p>
            <a:pPr>
              <a:lnSpc>
                <a:spcPct val="120000"/>
              </a:lnSpc>
            </a:pPr>
            <a:r>
              <a:rPr sz="3600" dirty="0"/>
              <a:t>Introduction</a:t>
            </a:r>
            <a:br>
              <a:rPr sz="3600" dirty="0"/>
            </a:br>
            <a:r>
              <a:rPr sz="3600" dirty="0"/>
              <a:t>Overview</a:t>
            </a:r>
            <a:br>
              <a:rPr sz="3600" dirty="0"/>
            </a:br>
            <a:r>
              <a:rPr lang="en-US" sz="3600" dirty="0" smtClean="0"/>
              <a:t> DEMO</a:t>
            </a:r>
            <a:br>
              <a:rPr lang="en-US" sz="3600" dirty="0" smtClean="0"/>
            </a:br>
            <a:r>
              <a:rPr lang="en-US" sz="3600" dirty="0" smtClean="0"/>
              <a:t> PARASITE </a:t>
            </a:r>
            <a:br>
              <a:rPr lang="en-US" sz="3600" dirty="0" smtClean="0"/>
            </a:br>
            <a:r>
              <a:rPr lang="en-US" dirty="0" smtClean="0"/>
              <a:t>PARASITE ALGORITHM</a:t>
            </a:r>
            <a:br>
              <a:rPr lang="en-US" dirty="0" smtClean="0"/>
            </a:br>
            <a:endParaRPr sz="3600" dirty="0"/>
          </a:p>
        </p:txBody>
      </p:sp>
    </p:spTree>
    <p:extLst>
      <p:ext uri="{BB962C8B-B14F-4D97-AF65-F5344CB8AC3E}">
        <p14:creationId xmlns:p14="http://schemas.microsoft.com/office/powerpoint/2010/main" val="240601334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1200" y="1642922"/>
            <a:ext cx="12293600" cy="6878332"/>
          </a:xfrm>
        </p:spPr>
        <p:txBody>
          <a:bodyPr>
            <a:normAutofit/>
          </a:bodyPr>
          <a:lstStyle/>
          <a:p>
            <a:endParaRPr lang="en-US" dirty="0" smtClean="0"/>
          </a:p>
          <a:p>
            <a:pPr marL="0" indent="0">
              <a:buNone/>
            </a:pPr>
            <a:endParaRPr lang="en-US" dirty="0" smtClean="0"/>
          </a:p>
        </p:txBody>
      </p:sp>
      <p:sp>
        <p:nvSpPr>
          <p:cNvPr id="5" name="Shape 285"/>
          <p:cNvSpPr/>
          <p:nvPr/>
        </p:nvSpPr>
        <p:spPr>
          <a:xfrm>
            <a:off x="1512085" y="1407521"/>
            <a:ext cx="9763194"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l">
              <a:lnSpc>
                <a:spcPct val="80000"/>
              </a:lnSpc>
              <a:defRPr sz="5800"/>
            </a:lvl1pPr>
          </a:lstStyle>
          <a:p>
            <a:pPr algn="ctr"/>
            <a:r>
              <a:rPr lang="en-US" dirty="0" smtClean="0"/>
              <a:t>Work</a:t>
            </a:r>
            <a:endParaRPr dirty="0"/>
          </a:p>
        </p:txBody>
      </p:sp>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cxnSp>
        <p:nvCxnSpPr>
          <p:cNvPr id="13" name="Straight Arrow Connector 12"/>
          <p:cNvCxnSpPr/>
          <p:nvPr/>
        </p:nvCxnSpPr>
        <p:spPr>
          <a:xfrm>
            <a:off x="346333" y="3717867"/>
            <a:ext cx="12328578" cy="0"/>
          </a:xfrm>
          <a:prstGeom prst="straightConnector1">
            <a:avLst/>
          </a:prstGeom>
          <a:noFill/>
          <a:ln w="76200" cap="flat" cmpd="sng">
            <a:solidFill>
              <a:srgbClr val="535353"/>
            </a:solidFill>
            <a:prstDash val="solid"/>
            <a:round/>
            <a:tailEnd type="arrow"/>
          </a:ln>
          <a:effectLst/>
          <a:sp3d/>
        </p:spPr>
        <p:style>
          <a:lnRef idx="0">
            <a:scrgbClr r="0" g="0" b="0"/>
          </a:lnRef>
          <a:fillRef idx="0">
            <a:scrgbClr r="0" g="0" b="0"/>
          </a:fillRef>
          <a:effectRef idx="0">
            <a:scrgbClr r="0" g="0" b="0"/>
          </a:effectRef>
          <a:fontRef idx="none"/>
        </p:style>
      </p:cxnSp>
      <p:sp>
        <p:nvSpPr>
          <p:cNvPr id="42" name="Freeform 41"/>
          <p:cNvSpPr/>
          <p:nvPr/>
        </p:nvSpPr>
        <p:spPr>
          <a:xfrm>
            <a:off x="946643" y="5495962"/>
            <a:ext cx="6141637" cy="2009129"/>
          </a:xfrm>
          <a:custGeom>
            <a:avLst/>
            <a:gdLst>
              <a:gd name="connsiteX0" fmla="*/ 0 w 6141637"/>
              <a:gd name="connsiteY0" fmla="*/ 69276 h 2009129"/>
              <a:gd name="connsiteX1" fmla="*/ 1939464 w 6141637"/>
              <a:gd name="connsiteY1" fmla="*/ 2009028 h 2009129"/>
              <a:gd name="connsiteX2" fmla="*/ 6141637 w 6141637"/>
              <a:gd name="connsiteY2" fmla="*/ 0 h 2009129"/>
            </a:gdLst>
            <a:ahLst/>
            <a:cxnLst>
              <a:cxn ang="0">
                <a:pos x="connsiteX0" y="connsiteY0"/>
              </a:cxn>
              <a:cxn ang="0">
                <a:pos x="connsiteX1" y="connsiteY1"/>
              </a:cxn>
              <a:cxn ang="0">
                <a:pos x="connsiteX2" y="connsiteY2"/>
              </a:cxn>
            </a:cxnLst>
            <a:rect l="l" t="t" r="r" b="b"/>
            <a:pathLst>
              <a:path w="6141637" h="2009129">
                <a:moveTo>
                  <a:pt x="0" y="69276"/>
                </a:moveTo>
                <a:cubicBezTo>
                  <a:pt x="457929" y="1044925"/>
                  <a:pt x="915858" y="2020574"/>
                  <a:pt x="1939464" y="2009028"/>
                </a:cubicBezTo>
                <a:cubicBezTo>
                  <a:pt x="2963070" y="1997482"/>
                  <a:pt x="4971801" y="284805"/>
                  <a:pt x="6141637" y="0"/>
                </a:cubicBez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5" name="Freeform 64"/>
          <p:cNvSpPr/>
          <p:nvPr/>
        </p:nvSpPr>
        <p:spPr>
          <a:xfrm>
            <a:off x="484866" y="3821742"/>
            <a:ext cx="10528520" cy="3544754"/>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535353"/>
            </a:solidFill>
            <a:headEnd type="none"/>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6" name="Freeform 65"/>
          <p:cNvSpPr/>
          <p:nvPr/>
        </p:nvSpPr>
        <p:spPr>
          <a:xfrm>
            <a:off x="600310" y="3821742"/>
            <a:ext cx="7997967" cy="2644095"/>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535353"/>
            </a:solidFill>
            <a:headEnd type="none"/>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7" name="TextBox 66"/>
          <p:cNvSpPr txBox="1"/>
          <p:nvPr/>
        </p:nvSpPr>
        <p:spPr>
          <a:xfrm>
            <a:off x="8078777" y="2818803"/>
            <a:ext cx="10389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535353"/>
                </a:solidFill>
                <a:effectLst/>
                <a:uFillTx/>
                <a:latin typeface="Gill Sans Light"/>
                <a:ea typeface="Gill Sans Light"/>
                <a:cs typeface="Gill Sans Light"/>
                <a:sym typeface="Gill Sans Light"/>
              </a:rPr>
              <a:t>Join</a:t>
            </a: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
        <p:nvSpPr>
          <p:cNvPr id="68" name="TextBox 67"/>
          <p:cNvSpPr txBox="1"/>
          <p:nvPr/>
        </p:nvSpPr>
        <p:spPr>
          <a:xfrm>
            <a:off x="10493886" y="2857287"/>
            <a:ext cx="10389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535353"/>
                </a:solidFill>
                <a:effectLst/>
                <a:uFillTx/>
                <a:latin typeface="Gill Sans Light"/>
                <a:ea typeface="Gill Sans Light"/>
                <a:cs typeface="Gill Sans Light"/>
                <a:sym typeface="Gill Sans Light"/>
              </a:rPr>
              <a:t>Join</a:t>
            </a: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
        <p:nvSpPr>
          <p:cNvPr id="69" name="TextBox 68"/>
          <p:cNvSpPr txBox="1"/>
          <p:nvPr/>
        </p:nvSpPr>
        <p:spPr>
          <a:xfrm>
            <a:off x="191700" y="2994286"/>
            <a:ext cx="153996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smtClean="0"/>
              <a:t>Create</a:t>
            </a: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Tree>
    <p:extLst>
      <p:ext uri="{BB962C8B-B14F-4D97-AF65-F5344CB8AC3E}">
        <p14:creationId xmlns:p14="http://schemas.microsoft.com/office/powerpoint/2010/main" val="2843244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1200" y="1642922"/>
            <a:ext cx="12293600" cy="6878332"/>
          </a:xfrm>
        </p:spPr>
        <p:txBody>
          <a:bodyPr>
            <a:normAutofit/>
          </a:bodyPr>
          <a:lstStyle/>
          <a:p>
            <a:endParaRPr lang="en-US" dirty="0" smtClean="0"/>
          </a:p>
          <a:p>
            <a:pPr marL="0" indent="0">
              <a:buNone/>
            </a:pPr>
            <a:endParaRPr lang="en-US" dirty="0" smtClean="0"/>
          </a:p>
        </p:txBody>
      </p:sp>
      <p:sp>
        <p:nvSpPr>
          <p:cNvPr id="5" name="Shape 285"/>
          <p:cNvSpPr/>
          <p:nvPr/>
        </p:nvSpPr>
        <p:spPr>
          <a:xfrm>
            <a:off x="1512085" y="988420"/>
            <a:ext cx="9763194"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l">
              <a:lnSpc>
                <a:spcPct val="80000"/>
              </a:lnSpc>
              <a:defRPr sz="5800"/>
            </a:lvl1pPr>
          </a:lstStyle>
          <a:p>
            <a:pPr algn="ctr"/>
            <a:r>
              <a:rPr lang="en-US" dirty="0" smtClean="0">
                <a:solidFill>
                  <a:srgbClr val="FF0000"/>
                </a:solidFill>
              </a:rPr>
              <a:t>Span (critical path)</a:t>
            </a:r>
            <a:endParaRPr dirty="0">
              <a:solidFill>
                <a:srgbClr val="FF0000"/>
              </a:solidFill>
            </a:endParaRPr>
          </a:p>
        </p:txBody>
      </p:sp>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cxnSp>
        <p:nvCxnSpPr>
          <p:cNvPr id="13" name="Straight Arrow Connector 12"/>
          <p:cNvCxnSpPr/>
          <p:nvPr/>
        </p:nvCxnSpPr>
        <p:spPr>
          <a:xfrm>
            <a:off x="639499" y="3029325"/>
            <a:ext cx="12328578" cy="0"/>
          </a:xfrm>
          <a:prstGeom prst="straightConnector1">
            <a:avLst/>
          </a:prstGeom>
          <a:noFill/>
          <a:ln w="76200" cap="flat" cmpd="sng">
            <a:solidFill>
              <a:srgbClr val="535353"/>
            </a:solidFill>
            <a:prstDash val="solid"/>
            <a:round/>
            <a:tailEnd type="arrow"/>
          </a:ln>
          <a:effectLst/>
          <a:sp3d/>
        </p:spPr>
        <p:style>
          <a:lnRef idx="0">
            <a:scrgbClr r="0" g="0" b="0"/>
          </a:lnRef>
          <a:fillRef idx="0">
            <a:scrgbClr r="0" g="0" b="0"/>
          </a:fillRef>
          <a:effectRef idx="0">
            <a:scrgbClr r="0" g="0" b="0"/>
          </a:effectRef>
          <a:fontRef idx="none"/>
        </p:style>
      </p:cxnSp>
      <p:sp>
        <p:nvSpPr>
          <p:cNvPr id="42" name="Freeform 41"/>
          <p:cNvSpPr/>
          <p:nvPr/>
        </p:nvSpPr>
        <p:spPr>
          <a:xfrm>
            <a:off x="1239809" y="4807420"/>
            <a:ext cx="6141637" cy="2009129"/>
          </a:xfrm>
          <a:custGeom>
            <a:avLst/>
            <a:gdLst>
              <a:gd name="connsiteX0" fmla="*/ 0 w 6141637"/>
              <a:gd name="connsiteY0" fmla="*/ 69276 h 2009129"/>
              <a:gd name="connsiteX1" fmla="*/ 1939464 w 6141637"/>
              <a:gd name="connsiteY1" fmla="*/ 2009028 h 2009129"/>
              <a:gd name="connsiteX2" fmla="*/ 6141637 w 6141637"/>
              <a:gd name="connsiteY2" fmla="*/ 0 h 2009129"/>
            </a:gdLst>
            <a:ahLst/>
            <a:cxnLst>
              <a:cxn ang="0">
                <a:pos x="connsiteX0" y="connsiteY0"/>
              </a:cxn>
              <a:cxn ang="0">
                <a:pos x="connsiteX1" y="connsiteY1"/>
              </a:cxn>
              <a:cxn ang="0">
                <a:pos x="connsiteX2" y="connsiteY2"/>
              </a:cxn>
            </a:cxnLst>
            <a:rect l="l" t="t" r="r" b="b"/>
            <a:pathLst>
              <a:path w="6141637" h="2009129">
                <a:moveTo>
                  <a:pt x="0" y="69276"/>
                </a:moveTo>
                <a:cubicBezTo>
                  <a:pt x="457929" y="1044925"/>
                  <a:pt x="915858" y="2020574"/>
                  <a:pt x="1939464" y="2009028"/>
                </a:cubicBezTo>
                <a:cubicBezTo>
                  <a:pt x="2963070" y="1997482"/>
                  <a:pt x="4971801" y="284805"/>
                  <a:pt x="6141637" y="0"/>
                </a:cubicBez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5" name="Freeform 64"/>
          <p:cNvSpPr/>
          <p:nvPr/>
        </p:nvSpPr>
        <p:spPr>
          <a:xfrm>
            <a:off x="778032" y="3133200"/>
            <a:ext cx="10528520" cy="3544754"/>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3E3E3E"/>
            </a:solidFill>
            <a:headEnd type="none"/>
            <a:tailEnd type="arrow"/>
          </a:ln>
          <a:effectLst>
            <a:glow rad="101600">
              <a:srgbClr val="FF0000">
                <a:alpha val="75000"/>
              </a:srgbClr>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6" name="Freeform 65"/>
          <p:cNvSpPr/>
          <p:nvPr/>
        </p:nvSpPr>
        <p:spPr>
          <a:xfrm>
            <a:off x="893476" y="3133200"/>
            <a:ext cx="7997967" cy="2644095"/>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535353"/>
            </a:solidFill>
            <a:headEnd type="none"/>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7" name="TextBox 66"/>
          <p:cNvSpPr txBox="1"/>
          <p:nvPr/>
        </p:nvSpPr>
        <p:spPr>
          <a:xfrm>
            <a:off x="8371943" y="2130261"/>
            <a:ext cx="10389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535353"/>
                </a:solidFill>
                <a:effectLst/>
                <a:uFillTx/>
                <a:latin typeface="Gill Sans Light"/>
                <a:ea typeface="Gill Sans Light"/>
                <a:cs typeface="Gill Sans Light"/>
                <a:sym typeface="Gill Sans Light"/>
              </a:rPr>
              <a:t>Join</a:t>
            </a: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
        <p:nvSpPr>
          <p:cNvPr id="68" name="TextBox 67"/>
          <p:cNvSpPr txBox="1"/>
          <p:nvPr/>
        </p:nvSpPr>
        <p:spPr>
          <a:xfrm>
            <a:off x="10787052" y="2168745"/>
            <a:ext cx="10389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535353"/>
                </a:solidFill>
                <a:effectLst/>
                <a:uFillTx/>
                <a:latin typeface="Gill Sans Light"/>
                <a:ea typeface="Gill Sans Light"/>
                <a:cs typeface="Gill Sans Light"/>
                <a:sym typeface="Gill Sans Light"/>
              </a:rPr>
              <a:t>Join</a:t>
            </a: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
        <p:nvSpPr>
          <p:cNvPr id="69" name="TextBox 68"/>
          <p:cNvSpPr txBox="1"/>
          <p:nvPr/>
        </p:nvSpPr>
        <p:spPr>
          <a:xfrm>
            <a:off x="484866" y="2305744"/>
            <a:ext cx="153996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smtClean="0"/>
              <a:t>Create</a:t>
            </a: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cxnSp>
        <p:nvCxnSpPr>
          <p:cNvPr id="15" name="Straight Arrow Connector 14"/>
          <p:cNvCxnSpPr/>
          <p:nvPr/>
        </p:nvCxnSpPr>
        <p:spPr>
          <a:xfrm>
            <a:off x="11306552" y="3029325"/>
            <a:ext cx="1661525" cy="0"/>
          </a:xfrm>
          <a:prstGeom prst="straightConnector1">
            <a:avLst/>
          </a:prstGeom>
          <a:noFill/>
          <a:ln w="76200" cap="flat" cmpd="sng">
            <a:solidFill>
              <a:srgbClr val="535353"/>
            </a:solidFill>
            <a:prstDash val="solid"/>
            <a:round/>
            <a:tailEnd type="arrow"/>
          </a:ln>
          <a:effectLst>
            <a:glow rad="101600">
              <a:srgbClr val="FF0000">
                <a:alpha val="75000"/>
              </a:srgbClr>
            </a:glow>
          </a:effectLst>
          <a:sp3d/>
        </p:spPr>
        <p:style>
          <a:lnRef idx="0">
            <a:scrgbClr r="0" g="0" b="0"/>
          </a:lnRef>
          <a:fillRef idx="0">
            <a:scrgbClr r="0" g="0" b="0"/>
          </a:fillRef>
          <a:effectRef idx="0">
            <a:scrgbClr r="0" g="0" b="0"/>
          </a:effectRef>
          <a:fontRef idx="none"/>
        </p:style>
      </p:cxnSp>
      <p:sp>
        <p:nvSpPr>
          <p:cNvPr id="19" name="Shape 285"/>
          <p:cNvSpPr/>
          <p:nvPr/>
        </p:nvSpPr>
        <p:spPr>
          <a:xfrm>
            <a:off x="1543358" y="7306901"/>
            <a:ext cx="9763194"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l">
              <a:lnSpc>
                <a:spcPct val="80000"/>
              </a:lnSpc>
              <a:defRPr sz="5800"/>
            </a:lvl1pPr>
          </a:lstStyle>
          <a:p>
            <a:pPr algn="ctr"/>
            <a:r>
              <a:rPr lang="en-US" b="1" dirty="0" smtClean="0"/>
              <a:t>Parallelism = </a:t>
            </a:r>
            <a:r>
              <a:rPr lang="en-US" dirty="0" smtClean="0">
                <a:solidFill>
                  <a:schemeClr val="tx1"/>
                </a:solidFill>
              </a:rPr>
              <a:t>work</a:t>
            </a:r>
            <a:r>
              <a:rPr lang="en-US" dirty="0" smtClean="0">
                <a:solidFill>
                  <a:srgbClr val="FF0000"/>
                </a:solidFill>
              </a:rPr>
              <a:t> </a:t>
            </a:r>
            <a:r>
              <a:rPr lang="en-US" dirty="0" smtClean="0"/>
              <a:t>/</a:t>
            </a:r>
            <a:r>
              <a:rPr lang="en-US" dirty="0" smtClean="0">
                <a:solidFill>
                  <a:srgbClr val="FF0000"/>
                </a:solidFill>
              </a:rPr>
              <a:t> span</a:t>
            </a:r>
            <a:endParaRPr dirty="0">
              <a:solidFill>
                <a:srgbClr val="FF0000"/>
              </a:solidFill>
            </a:endParaRPr>
          </a:p>
        </p:txBody>
      </p:sp>
    </p:spTree>
    <p:extLst>
      <p:ext uri="{BB962C8B-B14F-4D97-AF65-F5344CB8AC3E}">
        <p14:creationId xmlns:p14="http://schemas.microsoft.com/office/powerpoint/2010/main" val="369277620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1200" y="-573853"/>
            <a:ext cx="12293600" cy="6299200"/>
          </a:xfrm>
        </p:spPr>
        <p:txBody>
          <a:bodyPr>
            <a:normAutofit/>
          </a:bodyPr>
          <a:lstStyle/>
          <a:p>
            <a:r>
              <a:rPr lang="en-US" sz="3600" dirty="0" smtClean="0"/>
              <a:t>Measures work and span to get parallelism</a:t>
            </a:r>
          </a:p>
          <a:p>
            <a:r>
              <a:rPr lang="en-US" sz="3600" dirty="0" smtClean="0"/>
              <a:t>Updates work, prefix, continuation, and longest child running totals for each call site when Events occur</a:t>
            </a:r>
          </a:p>
        </p:txBody>
      </p:sp>
      <p:sp>
        <p:nvSpPr>
          <p:cNvPr id="5" name="Shape 285"/>
          <p:cNvSpPr/>
          <p:nvPr/>
        </p:nvSpPr>
        <p:spPr>
          <a:xfrm>
            <a:off x="1557438" y="383435"/>
            <a:ext cx="9763194"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l">
              <a:lnSpc>
                <a:spcPct val="80000"/>
              </a:lnSpc>
              <a:defRPr sz="5800"/>
            </a:lvl1pPr>
          </a:lstStyle>
          <a:p>
            <a:pPr algn="ctr"/>
            <a:r>
              <a:rPr lang="en-US" dirty="0" smtClean="0"/>
              <a:t>Parasite Algorithm</a:t>
            </a:r>
            <a:endParaRPr dirty="0"/>
          </a:p>
        </p:txBody>
      </p:sp>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cxnSp>
        <p:nvCxnSpPr>
          <p:cNvPr id="6" name="Straight Arrow Connector 5"/>
          <p:cNvCxnSpPr/>
          <p:nvPr/>
        </p:nvCxnSpPr>
        <p:spPr>
          <a:xfrm>
            <a:off x="500966" y="5065886"/>
            <a:ext cx="12328578" cy="0"/>
          </a:xfrm>
          <a:prstGeom prst="straightConnector1">
            <a:avLst/>
          </a:prstGeom>
          <a:noFill/>
          <a:ln w="76200" cap="flat" cmpd="sng">
            <a:solidFill>
              <a:srgbClr val="535353"/>
            </a:solidFill>
            <a:prstDash val="solid"/>
            <a:round/>
            <a:tailEnd type="arrow"/>
          </a:ln>
          <a:effectLst/>
          <a:sp3d/>
        </p:spPr>
        <p:style>
          <a:lnRef idx="0">
            <a:scrgbClr r="0" g="0" b="0"/>
          </a:lnRef>
          <a:fillRef idx="0">
            <a:scrgbClr r="0" g="0" b="0"/>
          </a:fillRef>
          <a:effectRef idx="0">
            <a:scrgbClr r="0" g="0" b="0"/>
          </a:effectRef>
          <a:fontRef idx="none"/>
        </p:style>
      </p:cxnSp>
      <p:sp>
        <p:nvSpPr>
          <p:cNvPr id="7" name="Freeform 6"/>
          <p:cNvSpPr/>
          <p:nvPr/>
        </p:nvSpPr>
        <p:spPr>
          <a:xfrm>
            <a:off x="1101276" y="6843981"/>
            <a:ext cx="6141637" cy="2009129"/>
          </a:xfrm>
          <a:custGeom>
            <a:avLst/>
            <a:gdLst>
              <a:gd name="connsiteX0" fmla="*/ 0 w 6141637"/>
              <a:gd name="connsiteY0" fmla="*/ 69276 h 2009129"/>
              <a:gd name="connsiteX1" fmla="*/ 1939464 w 6141637"/>
              <a:gd name="connsiteY1" fmla="*/ 2009028 h 2009129"/>
              <a:gd name="connsiteX2" fmla="*/ 6141637 w 6141637"/>
              <a:gd name="connsiteY2" fmla="*/ 0 h 2009129"/>
            </a:gdLst>
            <a:ahLst/>
            <a:cxnLst>
              <a:cxn ang="0">
                <a:pos x="connsiteX0" y="connsiteY0"/>
              </a:cxn>
              <a:cxn ang="0">
                <a:pos x="connsiteX1" y="connsiteY1"/>
              </a:cxn>
              <a:cxn ang="0">
                <a:pos x="connsiteX2" y="connsiteY2"/>
              </a:cxn>
            </a:cxnLst>
            <a:rect l="l" t="t" r="r" b="b"/>
            <a:pathLst>
              <a:path w="6141637" h="2009129">
                <a:moveTo>
                  <a:pt x="0" y="69276"/>
                </a:moveTo>
                <a:cubicBezTo>
                  <a:pt x="457929" y="1044925"/>
                  <a:pt x="915858" y="2020574"/>
                  <a:pt x="1939464" y="2009028"/>
                </a:cubicBezTo>
                <a:cubicBezTo>
                  <a:pt x="2963070" y="1997482"/>
                  <a:pt x="4971801" y="284805"/>
                  <a:pt x="6141637" y="0"/>
                </a:cubicBez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Freeform 7"/>
          <p:cNvSpPr/>
          <p:nvPr/>
        </p:nvSpPr>
        <p:spPr>
          <a:xfrm>
            <a:off x="639499" y="5169761"/>
            <a:ext cx="10528520" cy="3544754"/>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535353"/>
            </a:solidFill>
            <a:headEnd type="none"/>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Freeform 8"/>
          <p:cNvSpPr/>
          <p:nvPr/>
        </p:nvSpPr>
        <p:spPr>
          <a:xfrm>
            <a:off x="754943" y="5169761"/>
            <a:ext cx="7997967" cy="2644095"/>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535353"/>
            </a:solidFill>
            <a:headEnd type="none"/>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p:cNvSpPr txBox="1"/>
          <p:nvPr/>
        </p:nvSpPr>
        <p:spPr>
          <a:xfrm>
            <a:off x="7713910" y="4166822"/>
            <a:ext cx="10389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535353"/>
                </a:solidFill>
                <a:effectLst/>
                <a:uFillTx/>
                <a:latin typeface="Gill Sans Light"/>
                <a:ea typeface="Gill Sans Light"/>
                <a:cs typeface="Gill Sans Light"/>
                <a:sym typeface="Gill Sans Light"/>
              </a:rPr>
              <a:t>Join</a:t>
            </a: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
        <p:nvSpPr>
          <p:cNvPr id="11" name="TextBox 10"/>
          <p:cNvSpPr txBox="1"/>
          <p:nvPr/>
        </p:nvSpPr>
        <p:spPr>
          <a:xfrm>
            <a:off x="10250845" y="4210852"/>
            <a:ext cx="10389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535353"/>
                </a:solidFill>
                <a:effectLst/>
                <a:uFillTx/>
                <a:latin typeface="Gill Sans Light"/>
                <a:ea typeface="Gill Sans Light"/>
                <a:cs typeface="Gill Sans Light"/>
                <a:sym typeface="Gill Sans Light"/>
              </a:rPr>
              <a:t>Join</a:t>
            </a: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
        <p:nvSpPr>
          <p:cNvPr id="12" name="TextBox 11"/>
          <p:cNvSpPr txBox="1"/>
          <p:nvPr/>
        </p:nvSpPr>
        <p:spPr>
          <a:xfrm>
            <a:off x="346333" y="4342305"/>
            <a:ext cx="153996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smtClean="0"/>
              <a:t>Create</a:t>
            </a:r>
            <a:endParaRPr kumimoji="0" lang="en-US" sz="3600" b="0" i="0" u="none" strike="noStrike" cap="none" spc="0" normalizeH="0" baseline="0" dirty="0">
              <a:ln>
                <a:noFill/>
              </a:ln>
              <a:solidFill>
                <a:srgbClr val="535353"/>
              </a:solidFill>
              <a:effectLst/>
              <a:uFillTx/>
              <a:latin typeface="Gill Sans Light"/>
              <a:ea typeface="Gill Sans Light"/>
              <a:cs typeface="Gill Sans Light"/>
              <a:sym typeface="Gill Sans Light"/>
            </a:endParaRPr>
          </a:p>
        </p:txBody>
      </p:sp>
    </p:spTree>
    <p:extLst>
      <p:ext uri="{BB962C8B-B14F-4D97-AF65-F5344CB8AC3E}">
        <p14:creationId xmlns:p14="http://schemas.microsoft.com/office/powerpoint/2010/main" val="361795526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cxnSp>
        <p:nvCxnSpPr>
          <p:cNvPr id="6" name="Straight Arrow Connector 5"/>
          <p:cNvCxnSpPr/>
          <p:nvPr/>
        </p:nvCxnSpPr>
        <p:spPr>
          <a:xfrm>
            <a:off x="655599" y="3659258"/>
            <a:ext cx="12328578" cy="0"/>
          </a:xfrm>
          <a:prstGeom prst="straightConnector1">
            <a:avLst/>
          </a:prstGeom>
          <a:noFill/>
          <a:ln w="76200" cap="flat" cmpd="sng">
            <a:solidFill>
              <a:srgbClr val="535353"/>
            </a:solidFill>
            <a:prstDash val="solid"/>
            <a:round/>
            <a:tailEnd type="arrow"/>
          </a:ln>
          <a:effectLst/>
          <a:sp3d/>
        </p:spPr>
        <p:style>
          <a:lnRef idx="0">
            <a:scrgbClr r="0" g="0" b="0"/>
          </a:lnRef>
          <a:fillRef idx="0">
            <a:scrgbClr r="0" g="0" b="0"/>
          </a:fillRef>
          <a:effectRef idx="0">
            <a:scrgbClr r="0" g="0" b="0"/>
          </a:effectRef>
          <a:fontRef idx="none"/>
        </p:style>
      </p:cxnSp>
      <p:sp>
        <p:nvSpPr>
          <p:cNvPr id="7" name="Freeform 6"/>
          <p:cNvSpPr/>
          <p:nvPr/>
        </p:nvSpPr>
        <p:spPr>
          <a:xfrm>
            <a:off x="1255909" y="5437353"/>
            <a:ext cx="6141637" cy="2009129"/>
          </a:xfrm>
          <a:custGeom>
            <a:avLst/>
            <a:gdLst>
              <a:gd name="connsiteX0" fmla="*/ 0 w 6141637"/>
              <a:gd name="connsiteY0" fmla="*/ 69276 h 2009129"/>
              <a:gd name="connsiteX1" fmla="*/ 1939464 w 6141637"/>
              <a:gd name="connsiteY1" fmla="*/ 2009028 h 2009129"/>
              <a:gd name="connsiteX2" fmla="*/ 6141637 w 6141637"/>
              <a:gd name="connsiteY2" fmla="*/ 0 h 2009129"/>
            </a:gdLst>
            <a:ahLst/>
            <a:cxnLst>
              <a:cxn ang="0">
                <a:pos x="connsiteX0" y="connsiteY0"/>
              </a:cxn>
              <a:cxn ang="0">
                <a:pos x="connsiteX1" y="connsiteY1"/>
              </a:cxn>
              <a:cxn ang="0">
                <a:pos x="connsiteX2" y="connsiteY2"/>
              </a:cxn>
            </a:cxnLst>
            <a:rect l="l" t="t" r="r" b="b"/>
            <a:pathLst>
              <a:path w="6141637" h="2009129">
                <a:moveTo>
                  <a:pt x="0" y="69276"/>
                </a:moveTo>
                <a:cubicBezTo>
                  <a:pt x="457929" y="1044925"/>
                  <a:pt x="915858" y="2020574"/>
                  <a:pt x="1939464" y="2009028"/>
                </a:cubicBezTo>
                <a:cubicBezTo>
                  <a:pt x="2963070" y="1997482"/>
                  <a:pt x="4971801" y="284805"/>
                  <a:pt x="6141637" y="0"/>
                </a:cubicBez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Freeform 7"/>
          <p:cNvSpPr/>
          <p:nvPr/>
        </p:nvSpPr>
        <p:spPr>
          <a:xfrm>
            <a:off x="794132" y="3763133"/>
            <a:ext cx="10528520" cy="3544754"/>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535353"/>
            </a:solidFill>
            <a:headEnd type="none"/>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Freeform 8"/>
          <p:cNvSpPr/>
          <p:nvPr/>
        </p:nvSpPr>
        <p:spPr>
          <a:xfrm>
            <a:off x="909576" y="3763133"/>
            <a:ext cx="7997967" cy="2644095"/>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008000"/>
            </a:solidFill>
            <a:headEnd type="none"/>
            <a:tailEnd type="arrow"/>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p:cNvSpPr txBox="1"/>
          <p:nvPr/>
        </p:nvSpPr>
        <p:spPr>
          <a:xfrm>
            <a:off x="7136764" y="2133217"/>
            <a:ext cx="393583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a:noFill/>
                </a:ln>
                <a:solidFill>
                  <a:schemeClr val="tx1"/>
                </a:solidFill>
                <a:effectLst/>
                <a:uFillTx/>
                <a:latin typeface="Gill Sans Light"/>
                <a:ea typeface="Gill Sans Light"/>
                <a:cs typeface="Gill Sans Light"/>
                <a:sym typeface="Gill Sans Light"/>
              </a:rPr>
              <a:t>Before Join Event 1</a:t>
            </a:r>
            <a:endParaRPr kumimoji="0" lang="en-US" sz="3600" b="1" i="0" u="none" strike="noStrike" cap="none" spc="0" normalizeH="0" baseline="0" dirty="0">
              <a:ln>
                <a:noFill/>
              </a:ln>
              <a:solidFill>
                <a:schemeClr val="tx1"/>
              </a:solidFill>
              <a:effectLst/>
              <a:uFillTx/>
              <a:latin typeface="Gill Sans Light"/>
              <a:ea typeface="Gill Sans Light"/>
              <a:cs typeface="Gill Sans Light"/>
              <a:sym typeface="Gill Sans Light"/>
            </a:endParaRPr>
          </a:p>
        </p:txBody>
      </p:sp>
      <p:sp>
        <p:nvSpPr>
          <p:cNvPr id="2" name="TextBox 1"/>
          <p:cNvSpPr txBox="1"/>
          <p:nvPr/>
        </p:nvSpPr>
        <p:spPr>
          <a:xfrm>
            <a:off x="1900654" y="1244710"/>
            <a:ext cx="261805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smtClean="0">
                <a:solidFill>
                  <a:srgbClr val="FF0000"/>
                </a:solidFill>
              </a:rPr>
              <a:t>Longest path</a:t>
            </a:r>
            <a:endParaRPr kumimoji="0" lang="en-US" sz="3600" b="0" i="0" u="none" strike="noStrike" cap="none" spc="0" normalizeH="0" baseline="0" dirty="0" smtClean="0">
              <a:ln>
                <a:noFill/>
              </a:ln>
              <a:solidFill>
                <a:srgbClr val="FF0000"/>
              </a:solidFill>
              <a:effectLst/>
              <a:uFillTx/>
              <a:latin typeface="Gill Sans Light"/>
              <a:ea typeface="Gill Sans Light"/>
              <a:cs typeface="Gill Sans Light"/>
              <a:sym typeface="Gill Sans Ligh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0000"/>
              </a:solidFill>
              <a:effectLst/>
              <a:uFillTx/>
              <a:latin typeface="Gill Sans Light"/>
              <a:ea typeface="Gill Sans Light"/>
              <a:cs typeface="Gill Sans Light"/>
              <a:sym typeface="Gill Sans Light"/>
            </a:endParaRPr>
          </a:p>
        </p:txBody>
      </p:sp>
      <p:sp>
        <p:nvSpPr>
          <p:cNvPr id="13" name="TextBox 12"/>
          <p:cNvSpPr txBox="1"/>
          <p:nvPr/>
        </p:nvSpPr>
        <p:spPr>
          <a:xfrm>
            <a:off x="4779491" y="1280497"/>
            <a:ext cx="26180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800000"/>
                </a:solidFill>
                <a:effectLst/>
                <a:uFillTx/>
                <a:latin typeface="Gill Sans Light"/>
                <a:ea typeface="Gill Sans Light"/>
                <a:cs typeface="Gill Sans Light"/>
                <a:sym typeface="Gill Sans Light"/>
              </a:rPr>
              <a:t>Continuation</a:t>
            </a:r>
            <a:endParaRPr kumimoji="0" lang="en-US" sz="3600" b="0" i="0" u="none" strike="noStrike" cap="none" spc="0" normalizeH="0" baseline="0" dirty="0">
              <a:ln>
                <a:noFill/>
              </a:ln>
              <a:solidFill>
                <a:srgbClr val="800000"/>
              </a:solidFill>
              <a:effectLst/>
              <a:uFillTx/>
              <a:latin typeface="Gill Sans Light"/>
              <a:ea typeface="Gill Sans Light"/>
              <a:cs typeface="Gill Sans Light"/>
              <a:sym typeface="Gill Sans Light"/>
            </a:endParaRPr>
          </a:p>
        </p:txBody>
      </p:sp>
      <p:sp>
        <p:nvSpPr>
          <p:cNvPr id="14" name="TextBox 13"/>
          <p:cNvSpPr txBox="1"/>
          <p:nvPr/>
        </p:nvSpPr>
        <p:spPr>
          <a:xfrm>
            <a:off x="7598515" y="1292550"/>
            <a:ext cx="26180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8000"/>
                </a:solidFill>
                <a:effectLst/>
                <a:uFillTx/>
                <a:latin typeface="Gill Sans Light"/>
                <a:ea typeface="Gill Sans Light"/>
                <a:cs typeface="Gill Sans Light"/>
                <a:sym typeface="Gill Sans Light"/>
              </a:rPr>
              <a:t>Longest child</a:t>
            </a:r>
            <a:endParaRPr kumimoji="0" lang="en-US" sz="3600" b="0" i="0" u="none" strike="noStrike" cap="none" spc="0" normalizeH="0" baseline="0" dirty="0">
              <a:ln>
                <a:noFill/>
              </a:ln>
              <a:solidFill>
                <a:srgbClr val="008000"/>
              </a:solidFill>
              <a:effectLst/>
              <a:uFillTx/>
              <a:latin typeface="Gill Sans Light"/>
              <a:ea typeface="Gill Sans Light"/>
              <a:cs typeface="Gill Sans Light"/>
              <a:sym typeface="Gill Sans Light"/>
            </a:endParaRPr>
          </a:p>
        </p:txBody>
      </p:sp>
      <p:cxnSp>
        <p:nvCxnSpPr>
          <p:cNvPr id="26" name="Straight Connector 25"/>
          <p:cNvCxnSpPr/>
          <p:nvPr/>
        </p:nvCxnSpPr>
        <p:spPr>
          <a:xfrm>
            <a:off x="794132" y="3659258"/>
            <a:ext cx="7823775" cy="0"/>
          </a:xfrm>
          <a:prstGeom prst="line">
            <a:avLst/>
          </a:prstGeom>
          <a:noFill/>
          <a:ln w="76200" cap="flat" cmpd="sng">
            <a:solidFill>
              <a:srgbClr val="800000"/>
            </a:solidFill>
            <a:prstDash val="solid"/>
            <a:round/>
          </a:ln>
          <a:effectLst/>
          <a:sp3d/>
        </p:spPr>
        <p:style>
          <a:lnRef idx="0">
            <a:scrgbClr r="0" g="0" b="0"/>
          </a:lnRef>
          <a:fillRef idx="0">
            <a:scrgbClr r="0" g="0" b="0"/>
          </a:fillRef>
          <a:effectRef idx="0">
            <a:scrgbClr r="0" g="0" b="0"/>
          </a:effectRef>
          <a:fontRef idx="none"/>
        </p:style>
      </p:cxnSp>
      <p:sp>
        <p:nvSpPr>
          <p:cNvPr id="30" name="TextBox 29"/>
          <p:cNvSpPr txBox="1"/>
          <p:nvPr/>
        </p:nvSpPr>
        <p:spPr>
          <a:xfrm>
            <a:off x="3987190" y="719409"/>
            <a:ext cx="392383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effectLst/>
                <a:uFillTx/>
                <a:latin typeface="Gill Sans Light"/>
                <a:ea typeface="Gill Sans Light"/>
                <a:cs typeface="Gill Sans Light"/>
                <a:sym typeface="Gill Sans Light"/>
              </a:rPr>
              <a:t>For</a:t>
            </a:r>
            <a:r>
              <a:rPr kumimoji="0" lang="en-US" sz="3600" b="0" i="0" u="none" strike="noStrike" cap="none" spc="0" normalizeH="0" dirty="0" smtClean="0">
                <a:ln>
                  <a:noFill/>
                </a:ln>
                <a:effectLst/>
                <a:uFillTx/>
                <a:latin typeface="Gill Sans Light"/>
                <a:ea typeface="Gill Sans Light"/>
                <a:cs typeface="Gill Sans Light"/>
                <a:sym typeface="Gill Sans Light"/>
              </a:rPr>
              <a:t> top thread:</a:t>
            </a:r>
            <a:endParaRPr kumimoji="0" lang="en-US" sz="3600" b="0" i="0" u="none" strike="noStrike" cap="none" spc="0" normalizeH="0" baseline="0" dirty="0">
              <a:ln>
                <a:noFill/>
              </a:ln>
              <a:effectLst/>
              <a:uFillTx/>
              <a:latin typeface="Gill Sans Light"/>
              <a:ea typeface="Gill Sans Light"/>
              <a:cs typeface="Gill Sans Light"/>
              <a:sym typeface="Gill Sans Light"/>
            </a:endParaRPr>
          </a:p>
        </p:txBody>
      </p:sp>
      <p:cxnSp>
        <p:nvCxnSpPr>
          <p:cNvPr id="32" name="Straight Arrow Connector 31"/>
          <p:cNvCxnSpPr/>
          <p:nvPr/>
        </p:nvCxnSpPr>
        <p:spPr>
          <a:xfrm>
            <a:off x="8907543" y="2789807"/>
            <a:ext cx="0" cy="727036"/>
          </a:xfrm>
          <a:prstGeom prst="straightConnector1">
            <a:avLst/>
          </a:prstGeom>
          <a:noFill/>
          <a:ln w="38100" cap="flat" cmpd="sng">
            <a:solidFill>
              <a:srgbClr val="000090"/>
            </a:solidFill>
            <a:prstDash val="solid"/>
            <a:round/>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709670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xfrm>
            <a:off x="355600" y="369470"/>
            <a:ext cx="12293600" cy="8934895"/>
          </a:xfrm>
          <a:prstGeom prst="rect">
            <a:avLst/>
          </a:prstGeom>
        </p:spPr>
        <p:txBody>
          <a:bodyPr/>
          <a:lstStyle/>
          <a:p>
            <a:pPr>
              <a:lnSpc>
                <a:spcPct val="120000"/>
              </a:lnSpc>
            </a:pPr>
            <a:r>
              <a:rPr dirty="0" smtClean="0"/>
              <a:t>Introduction</a:t>
            </a:r>
            <a:r>
              <a:rPr sz="3600" dirty="0"/>
              <a:t/>
            </a:r>
            <a:br>
              <a:rPr sz="3600" dirty="0"/>
            </a:br>
            <a:r>
              <a:rPr sz="3600" dirty="0"/>
              <a:t>Overview</a:t>
            </a:r>
            <a:br>
              <a:rPr sz="3600" dirty="0"/>
            </a:br>
            <a:r>
              <a:rPr lang="en-US" sz="3600" dirty="0" smtClean="0"/>
              <a:t>DEMO</a:t>
            </a:r>
            <a:r>
              <a:rPr sz="3600" dirty="0"/>
              <a:t/>
            </a:r>
            <a:br>
              <a:rPr sz="3600" dirty="0"/>
            </a:br>
            <a:r>
              <a:rPr lang="en-US" sz="3600" dirty="0" smtClean="0"/>
              <a:t>PARASITE</a:t>
            </a:r>
            <a:br>
              <a:rPr lang="en-US" sz="3600" dirty="0" smtClean="0"/>
            </a:br>
            <a:r>
              <a:rPr lang="en-US" sz="3600" dirty="0" smtClean="0"/>
              <a:t>PARASITE ALGORITHM</a:t>
            </a:r>
            <a:endParaRPr sz="3600" dirty="0"/>
          </a:p>
        </p:txBody>
      </p:sp>
      <p:sp>
        <p:nvSpPr>
          <p:cNvPr id="126" name="Shape 126"/>
          <p:cNvSpPr>
            <a:spLocks noGrp="1"/>
          </p:cNvSpPr>
          <p:nvPr>
            <p:ph type="sldNum" sz="quarter" idx="4294967295"/>
          </p:nvPr>
        </p:nvSpPr>
        <p:spPr>
          <a:xfrm>
            <a:off x="12763501" y="9332131"/>
            <a:ext cx="241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2</a:t>
            </a:fld>
            <a:endParaRPr/>
          </a:p>
        </p:txBody>
      </p:sp>
      <p:pic>
        <p:nvPicPr>
          <p:cNvPr id="127" name="image3.pdf" descr="SIE_Logo_Layer_Petrol_RGB_A3_76mm.wmf"/>
          <p:cNvPicPr>
            <a:picLocks noChangeAspect="1"/>
          </p:cNvPicPr>
          <p:nvPr/>
        </p:nvPicPr>
        <p:blipFill>
          <a:blip r:embed="rId2">
            <a:extLst/>
          </a:blip>
          <a:stretch>
            <a:fillRect/>
          </a:stretch>
        </p:blipFill>
        <p:spPr>
          <a:xfrm>
            <a:off x="10297379" y="0"/>
            <a:ext cx="2142089" cy="119976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cxnSp>
        <p:nvCxnSpPr>
          <p:cNvPr id="6" name="Straight Arrow Connector 5"/>
          <p:cNvCxnSpPr/>
          <p:nvPr/>
        </p:nvCxnSpPr>
        <p:spPr>
          <a:xfrm>
            <a:off x="655599" y="3659258"/>
            <a:ext cx="12328578" cy="0"/>
          </a:xfrm>
          <a:prstGeom prst="straightConnector1">
            <a:avLst/>
          </a:prstGeom>
          <a:noFill/>
          <a:ln w="76200" cap="flat" cmpd="sng">
            <a:solidFill>
              <a:srgbClr val="535353"/>
            </a:solidFill>
            <a:prstDash val="solid"/>
            <a:round/>
            <a:tailEnd type="arrow"/>
          </a:ln>
          <a:effectLst/>
          <a:sp3d/>
        </p:spPr>
        <p:style>
          <a:lnRef idx="0">
            <a:scrgbClr r="0" g="0" b="0"/>
          </a:lnRef>
          <a:fillRef idx="0">
            <a:scrgbClr r="0" g="0" b="0"/>
          </a:fillRef>
          <a:effectRef idx="0">
            <a:scrgbClr r="0" g="0" b="0"/>
          </a:effectRef>
          <a:fontRef idx="none"/>
        </p:style>
      </p:cxnSp>
      <p:sp>
        <p:nvSpPr>
          <p:cNvPr id="7" name="Freeform 6"/>
          <p:cNvSpPr/>
          <p:nvPr/>
        </p:nvSpPr>
        <p:spPr>
          <a:xfrm>
            <a:off x="1255909" y="5437353"/>
            <a:ext cx="6141637" cy="2009129"/>
          </a:xfrm>
          <a:custGeom>
            <a:avLst/>
            <a:gdLst>
              <a:gd name="connsiteX0" fmla="*/ 0 w 6141637"/>
              <a:gd name="connsiteY0" fmla="*/ 69276 h 2009129"/>
              <a:gd name="connsiteX1" fmla="*/ 1939464 w 6141637"/>
              <a:gd name="connsiteY1" fmla="*/ 2009028 h 2009129"/>
              <a:gd name="connsiteX2" fmla="*/ 6141637 w 6141637"/>
              <a:gd name="connsiteY2" fmla="*/ 0 h 2009129"/>
            </a:gdLst>
            <a:ahLst/>
            <a:cxnLst>
              <a:cxn ang="0">
                <a:pos x="connsiteX0" y="connsiteY0"/>
              </a:cxn>
              <a:cxn ang="0">
                <a:pos x="connsiteX1" y="connsiteY1"/>
              </a:cxn>
              <a:cxn ang="0">
                <a:pos x="connsiteX2" y="connsiteY2"/>
              </a:cxn>
            </a:cxnLst>
            <a:rect l="l" t="t" r="r" b="b"/>
            <a:pathLst>
              <a:path w="6141637" h="2009129">
                <a:moveTo>
                  <a:pt x="0" y="69276"/>
                </a:moveTo>
                <a:cubicBezTo>
                  <a:pt x="457929" y="1044925"/>
                  <a:pt x="915858" y="2020574"/>
                  <a:pt x="1939464" y="2009028"/>
                </a:cubicBezTo>
                <a:cubicBezTo>
                  <a:pt x="2963070" y="1997482"/>
                  <a:pt x="4971801" y="284805"/>
                  <a:pt x="6141637" y="0"/>
                </a:cubicBez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Freeform 7"/>
          <p:cNvSpPr/>
          <p:nvPr/>
        </p:nvSpPr>
        <p:spPr>
          <a:xfrm>
            <a:off x="794132" y="3763133"/>
            <a:ext cx="10528520" cy="3544754"/>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008000"/>
            </a:solidFill>
            <a:headEnd type="none"/>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Freeform 8"/>
          <p:cNvSpPr/>
          <p:nvPr/>
        </p:nvSpPr>
        <p:spPr>
          <a:xfrm>
            <a:off x="909576" y="3763133"/>
            <a:ext cx="7997967" cy="2644095"/>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FF0000"/>
            </a:solidFill>
            <a:headEnd type="none"/>
            <a:tailEnd type="arrow"/>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366FF"/>
              </a:solidFill>
              <a:effectLst/>
              <a:uFillTx/>
            </a:endParaRPr>
          </a:p>
        </p:txBody>
      </p:sp>
      <p:sp>
        <p:nvSpPr>
          <p:cNvPr id="10" name="TextBox 9"/>
          <p:cNvSpPr txBox="1"/>
          <p:nvPr/>
        </p:nvSpPr>
        <p:spPr>
          <a:xfrm>
            <a:off x="9076055" y="2054799"/>
            <a:ext cx="392874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a:noFill/>
                </a:ln>
                <a:solidFill>
                  <a:schemeClr val="tx1"/>
                </a:solidFill>
                <a:effectLst/>
                <a:uFillTx/>
                <a:latin typeface="Gill Sans Light"/>
                <a:ea typeface="Gill Sans Light"/>
                <a:cs typeface="Gill Sans Light"/>
                <a:sym typeface="Gill Sans Light"/>
              </a:rPr>
              <a:t>Before Join Event II</a:t>
            </a:r>
            <a:endParaRPr kumimoji="0" lang="en-US" sz="3600" b="1" i="0" u="none" strike="noStrike" cap="none" spc="0" normalizeH="0" baseline="0" dirty="0">
              <a:ln>
                <a:noFill/>
              </a:ln>
              <a:solidFill>
                <a:schemeClr val="tx1"/>
              </a:solidFill>
              <a:effectLst/>
              <a:uFillTx/>
              <a:latin typeface="Gill Sans Light"/>
              <a:ea typeface="Gill Sans Light"/>
              <a:cs typeface="Gill Sans Light"/>
              <a:sym typeface="Gill Sans Light"/>
            </a:endParaRPr>
          </a:p>
        </p:txBody>
      </p:sp>
      <p:sp>
        <p:nvSpPr>
          <p:cNvPr id="2" name="TextBox 1"/>
          <p:cNvSpPr txBox="1"/>
          <p:nvPr/>
        </p:nvSpPr>
        <p:spPr>
          <a:xfrm>
            <a:off x="1900654" y="1244710"/>
            <a:ext cx="261805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0000"/>
                </a:solidFill>
                <a:effectLst/>
                <a:uFillTx/>
                <a:latin typeface="Gill Sans Light"/>
                <a:ea typeface="Gill Sans Light"/>
                <a:cs typeface="Gill Sans Light"/>
                <a:sym typeface="Gill Sans Light"/>
              </a:rPr>
              <a:t>Prefix</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3366FF"/>
              </a:solidFill>
              <a:effectLst/>
              <a:uFillTx/>
              <a:latin typeface="Gill Sans Light"/>
              <a:ea typeface="Gill Sans Light"/>
              <a:cs typeface="Gill Sans Light"/>
              <a:sym typeface="Gill Sans Light"/>
            </a:endParaRPr>
          </a:p>
        </p:txBody>
      </p:sp>
      <p:sp>
        <p:nvSpPr>
          <p:cNvPr id="13" name="TextBox 12"/>
          <p:cNvSpPr txBox="1"/>
          <p:nvPr/>
        </p:nvSpPr>
        <p:spPr>
          <a:xfrm>
            <a:off x="4518709" y="1299919"/>
            <a:ext cx="26180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800000"/>
                </a:solidFill>
                <a:effectLst/>
                <a:uFillTx/>
                <a:latin typeface="Gill Sans Light"/>
                <a:ea typeface="Gill Sans Light"/>
                <a:cs typeface="Gill Sans Light"/>
                <a:sym typeface="Gill Sans Light"/>
              </a:rPr>
              <a:t>Continuation</a:t>
            </a:r>
            <a:endParaRPr kumimoji="0" lang="en-US" sz="3600" b="0" i="0" u="none" strike="noStrike" cap="none" spc="0" normalizeH="0" baseline="0" dirty="0">
              <a:ln>
                <a:noFill/>
              </a:ln>
              <a:solidFill>
                <a:srgbClr val="800000"/>
              </a:solidFill>
              <a:effectLst/>
              <a:uFillTx/>
              <a:latin typeface="Gill Sans Light"/>
              <a:ea typeface="Gill Sans Light"/>
              <a:cs typeface="Gill Sans Light"/>
              <a:sym typeface="Gill Sans Light"/>
            </a:endParaRPr>
          </a:p>
        </p:txBody>
      </p:sp>
      <p:sp>
        <p:nvSpPr>
          <p:cNvPr id="14" name="TextBox 13"/>
          <p:cNvSpPr txBox="1"/>
          <p:nvPr/>
        </p:nvSpPr>
        <p:spPr>
          <a:xfrm>
            <a:off x="7397546" y="1255150"/>
            <a:ext cx="26180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8000"/>
                </a:solidFill>
                <a:effectLst/>
                <a:uFillTx/>
                <a:latin typeface="Gill Sans Light"/>
                <a:ea typeface="Gill Sans Light"/>
                <a:cs typeface="Gill Sans Light"/>
                <a:sym typeface="Gill Sans Light"/>
              </a:rPr>
              <a:t>Longest child</a:t>
            </a:r>
            <a:endParaRPr kumimoji="0" lang="en-US" sz="3600" b="0" i="0" u="none" strike="noStrike" cap="none" spc="0" normalizeH="0" baseline="0" dirty="0">
              <a:ln>
                <a:noFill/>
              </a:ln>
              <a:solidFill>
                <a:srgbClr val="008000"/>
              </a:solidFill>
              <a:effectLst/>
              <a:uFillTx/>
              <a:latin typeface="Gill Sans Light"/>
              <a:ea typeface="Gill Sans Light"/>
              <a:cs typeface="Gill Sans Light"/>
              <a:sym typeface="Gill Sans Light"/>
            </a:endParaRPr>
          </a:p>
        </p:txBody>
      </p:sp>
      <p:cxnSp>
        <p:nvCxnSpPr>
          <p:cNvPr id="26" name="Straight Connector 25"/>
          <p:cNvCxnSpPr/>
          <p:nvPr/>
        </p:nvCxnSpPr>
        <p:spPr>
          <a:xfrm>
            <a:off x="8907543" y="3659258"/>
            <a:ext cx="2415109" cy="1"/>
          </a:xfrm>
          <a:prstGeom prst="line">
            <a:avLst/>
          </a:prstGeom>
          <a:noFill/>
          <a:ln w="76200" cap="flat" cmpd="sng">
            <a:solidFill>
              <a:srgbClr val="800000"/>
            </a:solidFill>
            <a:prstDash val="solid"/>
            <a:round/>
          </a:ln>
          <a:effectLst/>
          <a:sp3d/>
        </p:spPr>
        <p:style>
          <a:lnRef idx="0">
            <a:scrgbClr r="0" g="0" b="0"/>
          </a:lnRef>
          <a:fillRef idx="0">
            <a:scrgbClr r="0" g="0" b="0"/>
          </a:fillRef>
          <a:effectRef idx="0">
            <a:scrgbClr r="0" g="0" b="0"/>
          </a:effectRef>
          <a:fontRef idx="none"/>
        </p:style>
      </p:cxnSp>
      <p:cxnSp>
        <p:nvCxnSpPr>
          <p:cNvPr id="17" name="Straight Arrow Connector 16"/>
          <p:cNvCxnSpPr/>
          <p:nvPr/>
        </p:nvCxnSpPr>
        <p:spPr>
          <a:xfrm>
            <a:off x="11322652" y="2711389"/>
            <a:ext cx="0" cy="727036"/>
          </a:xfrm>
          <a:prstGeom prst="straightConnector1">
            <a:avLst/>
          </a:prstGeom>
          <a:noFill/>
          <a:ln w="38100" cap="flat" cmpd="sng">
            <a:solidFill>
              <a:srgbClr val="000090"/>
            </a:solidFill>
            <a:prstDash val="solid"/>
            <a:round/>
            <a:tailEnd type="arrow"/>
          </a:ln>
          <a:effectLst/>
          <a:sp3d/>
        </p:spPr>
        <p:style>
          <a:lnRef idx="0">
            <a:scrgbClr r="0" g="0" b="0"/>
          </a:lnRef>
          <a:fillRef idx="0">
            <a:scrgbClr r="0" g="0" b="0"/>
          </a:fillRef>
          <a:effectRef idx="0">
            <a:scrgbClr r="0" g="0" b="0"/>
          </a:effectRef>
          <a:fontRef idx="none"/>
        </p:style>
      </p:cxnSp>
      <p:sp>
        <p:nvSpPr>
          <p:cNvPr id="20" name="TextBox 19"/>
          <p:cNvSpPr txBox="1"/>
          <p:nvPr/>
        </p:nvSpPr>
        <p:spPr>
          <a:xfrm>
            <a:off x="3987190" y="719409"/>
            <a:ext cx="392383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effectLst/>
                <a:uFillTx/>
                <a:latin typeface="Gill Sans Light"/>
                <a:ea typeface="Gill Sans Light"/>
                <a:cs typeface="Gill Sans Light"/>
                <a:sym typeface="Gill Sans Light"/>
              </a:rPr>
              <a:t>For</a:t>
            </a:r>
            <a:r>
              <a:rPr kumimoji="0" lang="en-US" sz="3600" b="0" i="0" u="none" strike="noStrike" cap="none" spc="0" normalizeH="0" dirty="0" smtClean="0">
                <a:ln>
                  <a:noFill/>
                </a:ln>
                <a:effectLst/>
                <a:uFillTx/>
                <a:latin typeface="Gill Sans Light"/>
                <a:ea typeface="Gill Sans Light"/>
                <a:cs typeface="Gill Sans Light"/>
                <a:sym typeface="Gill Sans Light"/>
              </a:rPr>
              <a:t> top thread:</a:t>
            </a:r>
            <a:endParaRPr kumimoji="0" lang="en-US" sz="3600" b="0" i="0" u="none" strike="noStrike" cap="none" spc="0" normalizeH="0" baseline="0" dirty="0">
              <a:ln>
                <a:noFill/>
              </a:ln>
              <a:effectLst/>
              <a:uFillTx/>
              <a:latin typeface="Gill Sans Light"/>
              <a:ea typeface="Gill Sans Light"/>
              <a:cs typeface="Gill Sans Light"/>
              <a:sym typeface="Gill Sans Light"/>
            </a:endParaRPr>
          </a:p>
        </p:txBody>
      </p:sp>
    </p:spTree>
    <p:extLst>
      <p:ext uri="{BB962C8B-B14F-4D97-AF65-F5344CB8AC3E}">
        <p14:creationId xmlns:p14="http://schemas.microsoft.com/office/powerpoint/2010/main" val="29128622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cxnSp>
        <p:nvCxnSpPr>
          <p:cNvPr id="6" name="Straight Arrow Connector 5"/>
          <p:cNvCxnSpPr/>
          <p:nvPr/>
        </p:nvCxnSpPr>
        <p:spPr>
          <a:xfrm>
            <a:off x="655599" y="3659258"/>
            <a:ext cx="12328578" cy="0"/>
          </a:xfrm>
          <a:prstGeom prst="straightConnector1">
            <a:avLst/>
          </a:prstGeom>
          <a:noFill/>
          <a:ln w="76200" cap="flat" cmpd="sng">
            <a:solidFill>
              <a:srgbClr val="535353"/>
            </a:solidFill>
            <a:prstDash val="solid"/>
            <a:round/>
            <a:tailEnd type="arrow"/>
          </a:ln>
          <a:effectLst/>
          <a:sp3d/>
        </p:spPr>
        <p:style>
          <a:lnRef idx="0">
            <a:scrgbClr r="0" g="0" b="0"/>
          </a:lnRef>
          <a:fillRef idx="0">
            <a:scrgbClr r="0" g="0" b="0"/>
          </a:fillRef>
          <a:effectRef idx="0">
            <a:scrgbClr r="0" g="0" b="0"/>
          </a:effectRef>
          <a:fontRef idx="none"/>
        </p:style>
      </p:cxnSp>
      <p:sp>
        <p:nvSpPr>
          <p:cNvPr id="7" name="Freeform 6"/>
          <p:cNvSpPr/>
          <p:nvPr/>
        </p:nvSpPr>
        <p:spPr>
          <a:xfrm>
            <a:off x="1255909" y="5437353"/>
            <a:ext cx="6141637" cy="2009129"/>
          </a:xfrm>
          <a:custGeom>
            <a:avLst/>
            <a:gdLst>
              <a:gd name="connsiteX0" fmla="*/ 0 w 6141637"/>
              <a:gd name="connsiteY0" fmla="*/ 69276 h 2009129"/>
              <a:gd name="connsiteX1" fmla="*/ 1939464 w 6141637"/>
              <a:gd name="connsiteY1" fmla="*/ 2009028 h 2009129"/>
              <a:gd name="connsiteX2" fmla="*/ 6141637 w 6141637"/>
              <a:gd name="connsiteY2" fmla="*/ 0 h 2009129"/>
            </a:gdLst>
            <a:ahLst/>
            <a:cxnLst>
              <a:cxn ang="0">
                <a:pos x="connsiteX0" y="connsiteY0"/>
              </a:cxn>
              <a:cxn ang="0">
                <a:pos x="connsiteX1" y="connsiteY1"/>
              </a:cxn>
              <a:cxn ang="0">
                <a:pos x="connsiteX2" y="connsiteY2"/>
              </a:cxn>
            </a:cxnLst>
            <a:rect l="l" t="t" r="r" b="b"/>
            <a:pathLst>
              <a:path w="6141637" h="2009129">
                <a:moveTo>
                  <a:pt x="0" y="69276"/>
                </a:moveTo>
                <a:cubicBezTo>
                  <a:pt x="457929" y="1044925"/>
                  <a:pt x="915858" y="2020574"/>
                  <a:pt x="1939464" y="2009028"/>
                </a:cubicBezTo>
                <a:cubicBezTo>
                  <a:pt x="2963070" y="1997482"/>
                  <a:pt x="4971801" y="284805"/>
                  <a:pt x="6141637" y="0"/>
                </a:cubicBez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Freeform 7"/>
          <p:cNvSpPr/>
          <p:nvPr/>
        </p:nvSpPr>
        <p:spPr>
          <a:xfrm>
            <a:off x="794132" y="3763133"/>
            <a:ext cx="10528520" cy="3544754"/>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FF0000"/>
            </a:solidFill>
            <a:headEnd type="none"/>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Freeform 8"/>
          <p:cNvSpPr/>
          <p:nvPr/>
        </p:nvSpPr>
        <p:spPr>
          <a:xfrm>
            <a:off x="909576" y="3763133"/>
            <a:ext cx="7997967" cy="2644095"/>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chemeClr val="bg2"/>
            </a:solidFill>
            <a:headEnd type="none"/>
            <a:tailEnd type="arrow"/>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366FF"/>
              </a:solidFill>
              <a:effectLst/>
              <a:uFillTx/>
            </a:endParaRPr>
          </a:p>
        </p:txBody>
      </p:sp>
      <p:sp>
        <p:nvSpPr>
          <p:cNvPr id="10" name="TextBox 9"/>
          <p:cNvSpPr txBox="1"/>
          <p:nvPr/>
        </p:nvSpPr>
        <p:spPr>
          <a:xfrm>
            <a:off x="9076055" y="2054799"/>
            <a:ext cx="392874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a:noFill/>
                </a:ln>
                <a:solidFill>
                  <a:schemeClr val="tx1"/>
                </a:solidFill>
                <a:effectLst/>
                <a:uFillTx/>
                <a:latin typeface="Gill Sans Light"/>
                <a:ea typeface="Gill Sans Light"/>
                <a:cs typeface="Gill Sans Light"/>
                <a:sym typeface="Gill Sans Light"/>
              </a:rPr>
              <a:t>After Join Event II</a:t>
            </a:r>
            <a:endParaRPr kumimoji="0" lang="en-US" sz="3600" b="1" i="0" u="none" strike="noStrike" cap="none" spc="0" normalizeH="0" baseline="0" dirty="0">
              <a:ln>
                <a:noFill/>
              </a:ln>
              <a:solidFill>
                <a:schemeClr val="tx1"/>
              </a:solidFill>
              <a:effectLst/>
              <a:uFillTx/>
              <a:latin typeface="Gill Sans Light"/>
              <a:ea typeface="Gill Sans Light"/>
              <a:cs typeface="Gill Sans Light"/>
              <a:sym typeface="Gill Sans Light"/>
            </a:endParaRPr>
          </a:p>
        </p:txBody>
      </p:sp>
      <p:sp>
        <p:nvSpPr>
          <p:cNvPr id="2" name="TextBox 1"/>
          <p:cNvSpPr txBox="1"/>
          <p:nvPr/>
        </p:nvSpPr>
        <p:spPr>
          <a:xfrm>
            <a:off x="1900654" y="1244710"/>
            <a:ext cx="261805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0000"/>
                </a:solidFill>
                <a:effectLst/>
                <a:uFillTx/>
                <a:latin typeface="Gill Sans Light"/>
                <a:ea typeface="Gill Sans Light"/>
                <a:cs typeface="Gill Sans Light"/>
                <a:sym typeface="Gill Sans Light"/>
              </a:rPr>
              <a:t>Prefix</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0000"/>
              </a:solidFill>
              <a:effectLst/>
              <a:uFillTx/>
              <a:latin typeface="Gill Sans Light"/>
              <a:ea typeface="Gill Sans Light"/>
              <a:cs typeface="Gill Sans Light"/>
              <a:sym typeface="Gill Sans Light"/>
            </a:endParaRPr>
          </a:p>
        </p:txBody>
      </p:sp>
      <p:sp>
        <p:nvSpPr>
          <p:cNvPr id="13" name="TextBox 12"/>
          <p:cNvSpPr txBox="1"/>
          <p:nvPr/>
        </p:nvSpPr>
        <p:spPr>
          <a:xfrm>
            <a:off x="4518709" y="1299919"/>
            <a:ext cx="26180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800000"/>
                </a:solidFill>
                <a:effectLst/>
                <a:uFillTx/>
                <a:latin typeface="Gill Sans Light"/>
                <a:ea typeface="Gill Sans Light"/>
                <a:cs typeface="Gill Sans Light"/>
                <a:sym typeface="Gill Sans Light"/>
              </a:rPr>
              <a:t>Continuation</a:t>
            </a:r>
            <a:endParaRPr kumimoji="0" lang="en-US" sz="3600" b="0" i="0" u="none" strike="noStrike" cap="none" spc="0" normalizeH="0" baseline="0" dirty="0">
              <a:ln>
                <a:noFill/>
              </a:ln>
              <a:solidFill>
                <a:srgbClr val="800000"/>
              </a:solidFill>
              <a:effectLst/>
              <a:uFillTx/>
              <a:latin typeface="Gill Sans Light"/>
              <a:ea typeface="Gill Sans Light"/>
              <a:cs typeface="Gill Sans Light"/>
              <a:sym typeface="Gill Sans Light"/>
            </a:endParaRPr>
          </a:p>
        </p:txBody>
      </p:sp>
      <p:sp>
        <p:nvSpPr>
          <p:cNvPr id="14" name="TextBox 13"/>
          <p:cNvSpPr txBox="1"/>
          <p:nvPr/>
        </p:nvSpPr>
        <p:spPr>
          <a:xfrm>
            <a:off x="7397546" y="1255150"/>
            <a:ext cx="26180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8000"/>
                </a:solidFill>
                <a:effectLst/>
                <a:uFillTx/>
                <a:latin typeface="Gill Sans Light"/>
                <a:ea typeface="Gill Sans Light"/>
                <a:cs typeface="Gill Sans Light"/>
                <a:sym typeface="Gill Sans Light"/>
              </a:rPr>
              <a:t>Longest child</a:t>
            </a:r>
            <a:endParaRPr kumimoji="0" lang="en-US" sz="3600" b="0" i="0" u="none" strike="noStrike" cap="none" spc="0" normalizeH="0" baseline="0" dirty="0">
              <a:ln>
                <a:noFill/>
              </a:ln>
              <a:solidFill>
                <a:srgbClr val="008000"/>
              </a:solidFill>
              <a:effectLst/>
              <a:uFillTx/>
              <a:latin typeface="Gill Sans Light"/>
              <a:ea typeface="Gill Sans Light"/>
              <a:cs typeface="Gill Sans Light"/>
              <a:sym typeface="Gill Sans Light"/>
            </a:endParaRPr>
          </a:p>
        </p:txBody>
      </p:sp>
      <p:cxnSp>
        <p:nvCxnSpPr>
          <p:cNvPr id="17" name="Straight Arrow Connector 16"/>
          <p:cNvCxnSpPr/>
          <p:nvPr/>
        </p:nvCxnSpPr>
        <p:spPr>
          <a:xfrm>
            <a:off x="11322652" y="2711389"/>
            <a:ext cx="0" cy="727036"/>
          </a:xfrm>
          <a:prstGeom prst="straightConnector1">
            <a:avLst/>
          </a:prstGeom>
          <a:noFill/>
          <a:ln w="38100" cap="flat" cmpd="sng">
            <a:solidFill>
              <a:srgbClr val="000090"/>
            </a:solidFill>
            <a:prstDash val="solid"/>
            <a:round/>
            <a:tailEnd type="arrow"/>
          </a:ln>
          <a:effectLst/>
          <a:sp3d/>
        </p:spPr>
        <p:style>
          <a:lnRef idx="0">
            <a:scrgbClr r="0" g="0" b="0"/>
          </a:lnRef>
          <a:fillRef idx="0">
            <a:scrgbClr r="0" g="0" b="0"/>
          </a:fillRef>
          <a:effectRef idx="0">
            <a:scrgbClr r="0" g="0" b="0"/>
          </a:effectRef>
          <a:fontRef idx="none"/>
        </p:style>
      </p:cxnSp>
      <p:sp>
        <p:nvSpPr>
          <p:cNvPr id="15" name="TextBox 14"/>
          <p:cNvSpPr txBox="1"/>
          <p:nvPr/>
        </p:nvSpPr>
        <p:spPr>
          <a:xfrm>
            <a:off x="3987190" y="719409"/>
            <a:ext cx="392383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effectLst/>
                <a:uFillTx/>
                <a:latin typeface="Gill Sans Light"/>
                <a:ea typeface="Gill Sans Light"/>
                <a:cs typeface="Gill Sans Light"/>
                <a:sym typeface="Gill Sans Light"/>
              </a:rPr>
              <a:t>For</a:t>
            </a:r>
            <a:r>
              <a:rPr kumimoji="0" lang="en-US" sz="3600" b="0" i="0" u="none" strike="noStrike" cap="none" spc="0" normalizeH="0" dirty="0" smtClean="0">
                <a:ln>
                  <a:noFill/>
                </a:ln>
                <a:effectLst/>
                <a:uFillTx/>
                <a:latin typeface="Gill Sans Light"/>
                <a:ea typeface="Gill Sans Light"/>
                <a:cs typeface="Gill Sans Light"/>
                <a:sym typeface="Gill Sans Light"/>
              </a:rPr>
              <a:t> top thread:</a:t>
            </a:r>
            <a:endParaRPr kumimoji="0" lang="en-US" sz="3600" b="0" i="0" u="none" strike="noStrike" cap="none" spc="0" normalizeH="0" baseline="0" dirty="0">
              <a:ln>
                <a:noFill/>
              </a:ln>
              <a:effectLst/>
              <a:uFillTx/>
              <a:latin typeface="Gill Sans Light"/>
              <a:ea typeface="Gill Sans Light"/>
              <a:cs typeface="Gill Sans Light"/>
              <a:sym typeface="Gill Sans Light"/>
            </a:endParaRPr>
          </a:p>
        </p:txBody>
      </p:sp>
    </p:spTree>
    <p:extLst>
      <p:ext uri="{BB962C8B-B14F-4D97-AF65-F5344CB8AC3E}">
        <p14:creationId xmlns:p14="http://schemas.microsoft.com/office/powerpoint/2010/main" val="14056670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cxnSp>
        <p:nvCxnSpPr>
          <p:cNvPr id="6" name="Straight Arrow Connector 5"/>
          <p:cNvCxnSpPr/>
          <p:nvPr/>
        </p:nvCxnSpPr>
        <p:spPr>
          <a:xfrm>
            <a:off x="655599" y="3659258"/>
            <a:ext cx="12328578" cy="0"/>
          </a:xfrm>
          <a:prstGeom prst="straightConnector1">
            <a:avLst/>
          </a:prstGeom>
          <a:noFill/>
          <a:ln w="76200" cap="flat" cmpd="sng">
            <a:solidFill>
              <a:srgbClr val="FF0000"/>
            </a:solidFill>
            <a:prstDash val="solid"/>
            <a:round/>
            <a:tailEnd type="arrow"/>
          </a:ln>
          <a:effectLst/>
          <a:sp3d/>
        </p:spPr>
        <p:style>
          <a:lnRef idx="0">
            <a:scrgbClr r="0" g="0" b="0"/>
          </a:lnRef>
          <a:fillRef idx="0">
            <a:scrgbClr r="0" g="0" b="0"/>
          </a:fillRef>
          <a:effectRef idx="0">
            <a:scrgbClr r="0" g="0" b="0"/>
          </a:effectRef>
          <a:fontRef idx="none"/>
        </p:style>
      </p:cxnSp>
      <p:sp>
        <p:nvSpPr>
          <p:cNvPr id="7" name="Freeform 6"/>
          <p:cNvSpPr/>
          <p:nvPr/>
        </p:nvSpPr>
        <p:spPr>
          <a:xfrm>
            <a:off x="1255909" y="5437353"/>
            <a:ext cx="6141637" cy="2009129"/>
          </a:xfrm>
          <a:custGeom>
            <a:avLst/>
            <a:gdLst>
              <a:gd name="connsiteX0" fmla="*/ 0 w 6141637"/>
              <a:gd name="connsiteY0" fmla="*/ 69276 h 2009129"/>
              <a:gd name="connsiteX1" fmla="*/ 1939464 w 6141637"/>
              <a:gd name="connsiteY1" fmla="*/ 2009028 h 2009129"/>
              <a:gd name="connsiteX2" fmla="*/ 6141637 w 6141637"/>
              <a:gd name="connsiteY2" fmla="*/ 0 h 2009129"/>
            </a:gdLst>
            <a:ahLst/>
            <a:cxnLst>
              <a:cxn ang="0">
                <a:pos x="connsiteX0" y="connsiteY0"/>
              </a:cxn>
              <a:cxn ang="0">
                <a:pos x="connsiteX1" y="connsiteY1"/>
              </a:cxn>
              <a:cxn ang="0">
                <a:pos x="connsiteX2" y="connsiteY2"/>
              </a:cxn>
            </a:cxnLst>
            <a:rect l="l" t="t" r="r" b="b"/>
            <a:pathLst>
              <a:path w="6141637" h="2009129">
                <a:moveTo>
                  <a:pt x="0" y="69276"/>
                </a:moveTo>
                <a:cubicBezTo>
                  <a:pt x="457929" y="1044925"/>
                  <a:pt x="915858" y="2020574"/>
                  <a:pt x="1939464" y="2009028"/>
                </a:cubicBezTo>
                <a:cubicBezTo>
                  <a:pt x="2963070" y="1997482"/>
                  <a:pt x="4971801" y="284805"/>
                  <a:pt x="6141637" y="0"/>
                </a:cubicBez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Freeform 7"/>
          <p:cNvSpPr/>
          <p:nvPr/>
        </p:nvSpPr>
        <p:spPr>
          <a:xfrm>
            <a:off x="794132" y="3763133"/>
            <a:ext cx="10528520" cy="3544754"/>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rgbClr val="FF0000"/>
            </a:solidFill>
            <a:headEnd type="none"/>
            <a:tailEnd type="arrow"/>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Freeform 8"/>
          <p:cNvSpPr/>
          <p:nvPr/>
        </p:nvSpPr>
        <p:spPr>
          <a:xfrm>
            <a:off x="909576" y="3763133"/>
            <a:ext cx="7997967" cy="2644095"/>
          </a:xfrm>
          <a:custGeom>
            <a:avLst/>
            <a:gdLst>
              <a:gd name="connsiteX0" fmla="*/ 0 w 9027744"/>
              <a:gd name="connsiteY0" fmla="*/ 69277 h 3348440"/>
              <a:gd name="connsiteX1" fmla="*/ 4433061 w 9027744"/>
              <a:gd name="connsiteY1" fmla="*/ 3348380 h 3348440"/>
              <a:gd name="connsiteX2" fmla="*/ 9027744 w 9027744"/>
              <a:gd name="connsiteY2" fmla="*/ 0 h 3348440"/>
            </a:gdLst>
            <a:ahLst/>
            <a:cxnLst>
              <a:cxn ang="0">
                <a:pos x="connsiteX0" y="connsiteY0"/>
              </a:cxn>
              <a:cxn ang="0">
                <a:pos x="connsiteX1" y="connsiteY1"/>
              </a:cxn>
              <a:cxn ang="0">
                <a:pos x="connsiteX2" y="connsiteY2"/>
              </a:cxn>
            </a:cxnLst>
            <a:rect l="l" t="t" r="r" b="b"/>
            <a:pathLst>
              <a:path w="9027744" h="3348440">
                <a:moveTo>
                  <a:pt x="0" y="69277"/>
                </a:moveTo>
                <a:cubicBezTo>
                  <a:pt x="1464218" y="1714601"/>
                  <a:pt x="2928437" y="3359926"/>
                  <a:pt x="4433061" y="3348380"/>
                </a:cubicBezTo>
                <a:cubicBezTo>
                  <a:pt x="5937685" y="3336834"/>
                  <a:pt x="8161912" y="619643"/>
                  <a:pt x="9027744" y="0"/>
                </a:cubicBezTo>
              </a:path>
            </a:pathLst>
          </a:custGeom>
          <a:ln w="76200" cmpd="sng">
            <a:solidFill>
              <a:schemeClr val="bg2"/>
            </a:solidFill>
            <a:headEnd type="none"/>
            <a:tailEnd type="arrow"/>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366FF"/>
              </a:solidFill>
              <a:effectLst/>
              <a:uFillTx/>
            </a:endParaRPr>
          </a:p>
        </p:txBody>
      </p:sp>
      <p:sp>
        <p:nvSpPr>
          <p:cNvPr id="10" name="TextBox 9"/>
          <p:cNvSpPr txBox="1"/>
          <p:nvPr/>
        </p:nvSpPr>
        <p:spPr>
          <a:xfrm>
            <a:off x="9076055" y="2054799"/>
            <a:ext cx="392874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a:noFill/>
                </a:ln>
                <a:solidFill>
                  <a:schemeClr val="tx1"/>
                </a:solidFill>
                <a:effectLst/>
                <a:uFillTx/>
                <a:latin typeface="Gill Sans Light"/>
                <a:ea typeface="Gill Sans Light"/>
                <a:cs typeface="Gill Sans Light"/>
                <a:sym typeface="Gill Sans Light"/>
              </a:rPr>
              <a:t>At</a:t>
            </a:r>
            <a:r>
              <a:rPr lang="en-US" b="1" dirty="0" smtClean="0">
                <a:solidFill>
                  <a:schemeClr val="tx1"/>
                </a:solidFill>
              </a:rPr>
              <a:t> top thread end</a:t>
            </a:r>
            <a:endParaRPr kumimoji="0" lang="en-US" sz="3600" b="1" i="0" u="none" strike="noStrike" cap="none" spc="0" normalizeH="0" baseline="0" dirty="0">
              <a:ln>
                <a:noFill/>
              </a:ln>
              <a:solidFill>
                <a:schemeClr val="tx1"/>
              </a:solidFill>
              <a:effectLst/>
              <a:uFillTx/>
              <a:latin typeface="Gill Sans Light"/>
              <a:ea typeface="Gill Sans Light"/>
              <a:cs typeface="Gill Sans Light"/>
              <a:sym typeface="Gill Sans Light"/>
            </a:endParaRPr>
          </a:p>
        </p:txBody>
      </p:sp>
      <p:sp>
        <p:nvSpPr>
          <p:cNvPr id="2" name="TextBox 1"/>
          <p:cNvSpPr txBox="1"/>
          <p:nvPr/>
        </p:nvSpPr>
        <p:spPr>
          <a:xfrm>
            <a:off x="1900654" y="1244710"/>
            <a:ext cx="261805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0000"/>
                </a:solidFill>
                <a:effectLst/>
                <a:uFillTx/>
                <a:latin typeface="Gill Sans Light"/>
                <a:ea typeface="Gill Sans Light"/>
                <a:cs typeface="Gill Sans Light"/>
                <a:sym typeface="Gill Sans Light"/>
              </a:rPr>
              <a:t>Prefix</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0000"/>
              </a:solidFill>
              <a:effectLst/>
              <a:uFillTx/>
              <a:latin typeface="Gill Sans Light"/>
              <a:ea typeface="Gill Sans Light"/>
              <a:cs typeface="Gill Sans Light"/>
              <a:sym typeface="Gill Sans Light"/>
            </a:endParaRPr>
          </a:p>
        </p:txBody>
      </p:sp>
      <p:sp>
        <p:nvSpPr>
          <p:cNvPr id="13" name="TextBox 12"/>
          <p:cNvSpPr txBox="1"/>
          <p:nvPr/>
        </p:nvSpPr>
        <p:spPr>
          <a:xfrm>
            <a:off x="4518709" y="1299919"/>
            <a:ext cx="26180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800000"/>
                </a:solidFill>
                <a:effectLst/>
                <a:uFillTx/>
                <a:latin typeface="Gill Sans Light"/>
                <a:ea typeface="Gill Sans Light"/>
                <a:cs typeface="Gill Sans Light"/>
                <a:sym typeface="Gill Sans Light"/>
              </a:rPr>
              <a:t>Continuation</a:t>
            </a:r>
            <a:endParaRPr kumimoji="0" lang="en-US" sz="3600" b="0" i="0" u="none" strike="noStrike" cap="none" spc="0" normalizeH="0" baseline="0" dirty="0">
              <a:ln>
                <a:noFill/>
              </a:ln>
              <a:solidFill>
                <a:srgbClr val="800000"/>
              </a:solidFill>
              <a:effectLst/>
              <a:uFillTx/>
              <a:latin typeface="Gill Sans Light"/>
              <a:ea typeface="Gill Sans Light"/>
              <a:cs typeface="Gill Sans Light"/>
              <a:sym typeface="Gill Sans Light"/>
            </a:endParaRPr>
          </a:p>
        </p:txBody>
      </p:sp>
      <p:sp>
        <p:nvSpPr>
          <p:cNvPr id="14" name="TextBox 13"/>
          <p:cNvSpPr txBox="1"/>
          <p:nvPr/>
        </p:nvSpPr>
        <p:spPr>
          <a:xfrm>
            <a:off x="7397546" y="1255150"/>
            <a:ext cx="26180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8000"/>
                </a:solidFill>
                <a:effectLst/>
                <a:uFillTx/>
                <a:latin typeface="Gill Sans Light"/>
                <a:ea typeface="Gill Sans Light"/>
                <a:cs typeface="Gill Sans Light"/>
                <a:sym typeface="Gill Sans Light"/>
              </a:rPr>
              <a:t>Longest child</a:t>
            </a:r>
            <a:endParaRPr kumimoji="0" lang="en-US" sz="3600" b="0" i="0" u="none" strike="noStrike" cap="none" spc="0" normalizeH="0" baseline="0" dirty="0">
              <a:ln>
                <a:noFill/>
              </a:ln>
              <a:solidFill>
                <a:srgbClr val="008000"/>
              </a:solidFill>
              <a:effectLst/>
              <a:uFillTx/>
              <a:latin typeface="Gill Sans Light"/>
              <a:ea typeface="Gill Sans Light"/>
              <a:cs typeface="Gill Sans Light"/>
              <a:sym typeface="Gill Sans Light"/>
            </a:endParaRPr>
          </a:p>
        </p:txBody>
      </p:sp>
      <p:cxnSp>
        <p:nvCxnSpPr>
          <p:cNvPr id="17" name="Straight Arrow Connector 16"/>
          <p:cNvCxnSpPr/>
          <p:nvPr/>
        </p:nvCxnSpPr>
        <p:spPr>
          <a:xfrm>
            <a:off x="12768444" y="2711389"/>
            <a:ext cx="0" cy="727036"/>
          </a:xfrm>
          <a:prstGeom prst="straightConnector1">
            <a:avLst/>
          </a:prstGeom>
          <a:noFill/>
          <a:ln w="38100" cap="flat" cmpd="sng">
            <a:solidFill>
              <a:srgbClr val="000090"/>
            </a:solidFill>
            <a:prstDash val="solid"/>
            <a:round/>
            <a:tailEnd type="arrow"/>
          </a:ln>
          <a:effectLst/>
          <a:sp3d/>
        </p:spPr>
        <p:style>
          <a:lnRef idx="0">
            <a:scrgbClr r="0" g="0" b="0"/>
          </a:lnRef>
          <a:fillRef idx="0">
            <a:scrgbClr r="0" g="0" b="0"/>
          </a:fillRef>
          <a:effectRef idx="0">
            <a:scrgbClr r="0" g="0" b="0"/>
          </a:effectRef>
          <a:fontRef idx="none"/>
        </p:style>
      </p:cxnSp>
      <p:sp>
        <p:nvSpPr>
          <p:cNvPr id="15" name="TextBox 14"/>
          <p:cNvSpPr txBox="1"/>
          <p:nvPr/>
        </p:nvSpPr>
        <p:spPr>
          <a:xfrm>
            <a:off x="3987190" y="719409"/>
            <a:ext cx="392383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effectLst/>
                <a:uFillTx/>
                <a:latin typeface="Gill Sans Light"/>
                <a:ea typeface="Gill Sans Light"/>
                <a:cs typeface="Gill Sans Light"/>
                <a:sym typeface="Gill Sans Light"/>
              </a:rPr>
              <a:t>For</a:t>
            </a:r>
            <a:r>
              <a:rPr kumimoji="0" lang="en-US" sz="3600" b="0" i="0" u="none" strike="noStrike" cap="none" spc="0" normalizeH="0" dirty="0" smtClean="0">
                <a:ln>
                  <a:noFill/>
                </a:ln>
                <a:effectLst/>
                <a:uFillTx/>
                <a:latin typeface="Gill Sans Light"/>
                <a:ea typeface="Gill Sans Light"/>
                <a:cs typeface="Gill Sans Light"/>
                <a:sym typeface="Gill Sans Light"/>
              </a:rPr>
              <a:t> top thread:</a:t>
            </a:r>
            <a:endParaRPr kumimoji="0" lang="en-US" sz="3600" b="0" i="0" u="none" strike="noStrike" cap="none" spc="0" normalizeH="0" baseline="0" dirty="0">
              <a:ln>
                <a:noFill/>
              </a:ln>
              <a:effectLst/>
              <a:uFillTx/>
              <a:latin typeface="Gill Sans Light"/>
              <a:ea typeface="Gill Sans Light"/>
              <a:cs typeface="Gill Sans Light"/>
              <a:sym typeface="Gill Sans Light"/>
            </a:endParaRPr>
          </a:p>
        </p:txBody>
      </p:sp>
      <p:cxnSp>
        <p:nvCxnSpPr>
          <p:cNvPr id="5" name="Straight Connector 4"/>
          <p:cNvCxnSpPr/>
          <p:nvPr/>
        </p:nvCxnSpPr>
        <p:spPr>
          <a:xfrm>
            <a:off x="655599" y="3659258"/>
            <a:ext cx="10500444" cy="0"/>
          </a:xfrm>
          <a:prstGeom prst="line">
            <a:avLst/>
          </a:prstGeom>
          <a:noFill/>
          <a:ln w="76200" cap="flat" cmpd="sng">
            <a:solidFill>
              <a:schemeClr val="bg2"/>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271248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6285" y="2434788"/>
            <a:ext cx="12293600" cy="6299200"/>
          </a:xfrm>
        </p:spPr>
        <p:txBody>
          <a:bodyPr>
            <a:normAutofit fontScale="92500" lnSpcReduction="10000"/>
          </a:bodyPr>
          <a:lstStyle/>
          <a:p>
            <a:r>
              <a:rPr lang="en-US" dirty="0" err="1" smtClean="0"/>
              <a:t>Parceive</a:t>
            </a:r>
            <a:r>
              <a:rPr lang="en-US" dirty="0" smtClean="0"/>
              <a:t>: </a:t>
            </a:r>
            <a:r>
              <a:rPr lang="en-US" dirty="0"/>
              <a:t>Software Architecture Analysis </a:t>
            </a:r>
            <a:r>
              <a:rPr lang="en-US" dirty="0" smtClean="0"/>
              <a:t>for 				  Parallelization</a:t>
            </a:r>
          </a:p>
          <a:p>
            <a:r>
              <a:rPr lang="en-US" dirty="0" smtClean="0"/>
              <a:t>Detailed views of application structure / dependencies</a:t>
            </a:r>
            <a:endParaRPr lang="en-US" dirty="0"/>
          </a:p>
          <a:p>
            <a:r>
              <a:rPr lang="en-US" dirty="0" smtClean="0"/>
              <a:t>Parasite: Call Site Scalability Profiling</a:t>
            </a:r>
          </a:p>
          <a:p>
            <a:r>
              <a:rPr lang="en-US" dirty="0" smtClean="0"/>
              <a:t>Upper bounds for speedup from parallelization of different functions in the application</a:t>
            </a:r>
          </a:p>
          <a:p>
            <a:pPr marL="0" indent="0">
              <a:buNone/>
            </a:pPr>
            <a:endParaRPr lang="en-US" dirty="0"/>
          </a:p>
        </p:txBody>
      </p:sp>
      <p:sp>
        <p:nvSpPr>
          <p:cNvPr id="4" name="Shape 238"/>
          <p:cNvSpPr>
            <a:spLocks noGrp="1"/>
          </p:cNvSpPr>
          <p:nvPr>
            <p:ph type="title"/>
          </p:nvPr>
        </p:nvSpPr>
        <p:spPr>
          <a:xfrm>
            <a:off x="1367354" y="241918"/>
            <a:ext cx="10780880" cy="1171910"/>
          </a:xfrm>
          <a:prstGeom prst="rect">
            <a:avLst/>
          </a:prstGeom>
        </p:spPr>
        <p:txBody>
          <a:bodyPr/>
          <a:lstStyle>
            <a:lvl1pPr algn="l">
              <a:lnSpc>
                <a:spcPct val="80000"/>
              </a:lnSpc>
              <a:defRPr sz="6000" cap="none"/>
            </a:lvl1pPr>
          </a:lstStyle>
          <a:p>
            <a:pPr algn="ctr"/>
            <a:r>
              <a:rPr lang="en-US" dirty="0" smtClean="0"/>
              <a:t>Summary</a:t>
            </a:r>
            <a:endParaRPr dirty="0"/>
          </a:p>
        </p:txBody>
      </p:sp>
      <p:pic>
        <p:nvPicPr>
          <p:cNvPr id="5" name="image3.pdf" descr="SIE_Logo_Layer_Petrol_RGB_A3_76mm.wmf"/>
          <p:cNvPicPr>
            <a:picLocks noChangeAspect="1"/>
          </p:cNvPicPr>
          <p:nvPr/>
        </p:nvPicPr>
        <p:blipFill>
          <a:blip r:embed="rId2">
            <a:extLst/>
          </a:blip>
          <a:stretch>
            <a:fillRect/>
          </a:stretch>
        </p:blipFill>
        <p:spPr>
          <a:xfrm>
            <a:off x="10297379" y="0"/>
            <a:ext cx="2142089" cy="1199760"/>
          </a:xfrm>
          <a:prstGeom prst="rect">
            <a:avLst/>
          </a:prstGeom>
          <a:ln w="12700">
            <a:miter lim="400000"/>
          </a:ln>
        </p:spPr>
      </p:pic>
    </p:spTree>
    <p:extLst>
      <p:ext uri="{BB962C8B-B14F-4D97-AF65-F5344CB8AC3E}">
        <p14:creationId xmlns:p14="http://schemas.microsoft.com/office/powerpoint/2010/main" val="11907225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3340767"/>
            <a:ext cx="12293600" cy="2438400"/>
          </a:xfrm>
        </p:spPr>
        <p:txBody>
          <a:bodyPr/>
          <a:lstStyle/>
          <a:p>
            <a:r>
              <a:rPr lang="en-US" dirty="0" smtClean="0"/>
              <a:t>QUESTIONS?</a:t>
            </a:r>
            <a:endParaRPr lang="en-US" dirty="0"/>
          </a:p>
        </p:txBody>
      </p:sp>
    </p:spTree>
    <p:extLst>
      <p:ext uri="{BB962C8B-B14F-4D97-AF65-F5344CB8AC3E}">
        <p14:creationId xmlns:p14="http://schemas.microsoft.com/office/powerpoint/2010/main" val="31626493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xfrm>
            <a:off x="355600" y="241918"/>
            <a:ext cx="10780880" cy="1171910"/>
          </a:xfrm>
          <a:prstGeom prst="rect">
            <a:avLst/>
          </a:prstGeom>
        </p:spPr>
        <p:txBody>
          <a:bodyPr/>
          <a:lstStyle>
            <a:lvl1pPr algn="l">
              <a:lnSpc>
                <a:spcPct val="80000"/>
              </a:lnSpc>
              <a:defRPr sz="6000" cap="none"/>
            </a:lvl1pPr>
          </a:lstStyle>
          <a:p>
            <a:r>
              <a:rPr dirty="0"/>
              <a:t>Parceive </a:t>
            </a:r>
            <a:r>
              <a:rPr lang="en-US" dirty="0" smtClean="0"/>
              <a:t>Instrumentation</a:t>
            </a:r>
            <a:endParaRPr dirty="0"/>
          </a:p>
        </p:txBody>
      </p:sp>
      <p:sp>
        <p:nvSpPr>
          <p:cNvPr id="239" name="Shape 239"/>
          <p:cNvSpPr/>
          <p:nvPr/>
        </p:nvSpPr>
        <p:spPr>
          <a:xfrm>
            <a:off x="767086" y="3845976"/>
            <a:ext cx="4785872" cy="44601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1587" algn="l">
              <a:lnSpc>
                <a:spcPct val="150000"/>
              </a:lnSpc>
              <a:spcBef>
                <a:spcPts val="300"/>
              </a:spcBef>
              <a:defRPr sz="2400">
                <a:solidFill>
                  <a:schemeClr val="accent1"/>
                </a:solidFill>
              </a:defRPr>
            </a:pPr>
            <a:r>
              <a:rPr sz="3200" dirty="0"/>
              <a:t>Instrumentation Time</a:t>
            </a:r>
          </a:p>
          <a:p>
            <a:pPr marL="458787" lvl="1" indent="-457200" algn="l">
              <a:lnSpc>
                <a:spcPct val="120000"/>
              </a:lnSpc>
              <a:spcBef>
                <a:spcPts val="300"/>
              </a:spcBef>
              <a:buClr>
                <a:srgbClr val="535353"/>
              </a:buClr>
              <a:buSzPct val="100000"/>
              <a:buFont typeface="Arial"/>
              <a:buChar char="•"/>
              <a:defRPr sz="2400"/>
            </a:pPr>
            <a:r>
              <a:rPr sz="3200" dirty="0"/>
              <a:t>Build control flow graph</a:t>
            </a:r>
          </a:p>
          <a:p>
            <a:pPr marL="458787" lvl="1" indent="-457200" algn="l">
              <a:lnSpc>
                <a:spcPct val="120000"/>
              </a:lnSpc>
              <a:spcBef>
                <a:spcPts val="300"/>
              </a:spcBef>
              <a:buClr>
                <a:srgbClr val="535353"/>
              </a:buClr>
              <a:buSzPct val="100000"/>
              <a:buFont typeface="Arial"/>
              <a:buChar char="•"/>
              <a:defRPr sz="2400"/>
            </a:pPr>
            <a:r>
              <a:rPr sz="3200" dirty="0"/>
              <a:t>Determine Dominators</a:t>
            </a:r>
          </a:p>
          <a:p>
            <a:pPr marL="458787" lvl="1" indent="-457200" algn="l">
              <a:lnSpc>
                <a:spcPct val="120000"/>
              </a:lnSpc>
              <a:spcBef>
                <a:spcPts val="300"/>
              </a:spcBef>
              <a:buClr>
                <a:srgbClr val="535353"/>
              </a:buClr>
              <a:buSzPct val="100000"/>
              <a:buFont typeface="Arial"/>
              <a:buChar char="•"/>
              <a:defRPr sz="2400"/>
            </a:pPr>
            <a:r>
              <a:rPr sz="3200" dirty="0"/>
              <a:t>Mark loop entries and exits</a:t>
            </a:r>
          </a:p>
          <a:p>
            <a:pPr marL="458787" lvl="1" indent="-457200" algn="l">
              <a:lnSpc>
                <a:spcPct val="120000"/>
              </a:lnSpc>
              <a:spcBef>
                <a:spcPts val="300"/>
              </a:spcBef>
              <a:buClr>
                <a:srgbClr val="535353"/>
              </a:buClr>
              <a:buSzPct val="100000"/>
              <a:buFont typeface="Arial"/>
              <a:buChar char="•"/>
              <a:defRPr sz="2400"/>
            </a:pPr>
            <a:r>
              <a:rPr sz="3200" dirty="0"/>
              <a:t>Determine stride accesses</a:t>
            </a:r>
          </a:p>
          <a:p>
            <a:pPr marL="458787" lvl="1" indent="-457200" algn="l">
              <a:lnSpc>
                <a:spcPct val="120000"/>
              </a:lnSpc>
              <a:spcBef>
                <a:spcPts val="300"/>
              </a:spcBef>
              <a:buClr>
                <a:srgbClr val="535353"/>
              </a:buClr>
              <a:buSzPct val="100000"/>
              <a:buFont typeface="Arial"/>
              <a:buChar char="•"/>
              <a:defRPr sz="2400"/>
            </a:pPr>
            <a:r>
              <a:rPr sz="3200" dirty="0"/>
              <a:t>Resolve variable names</a:t>
            </a:r>
          </a:p>
        </p:txBody>
      </p:sp>
      <p:sp>
        <p:nvSpPr>
          <p:cNvPr id="240" name="Shape 240"/>
          <p:cNvSpPr/>
          <p:nvPr/>
        </p:nvSpPr>
        <p:spPr>
          <a:xfrm>
            <a:off x="7319274" y="3853363"/>
            <a:ext cx="4785872" cy="4922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1587" algn="l">
              <a:lnSpc>
                <a:spcPct val="150000"/>
              </a:lnSpc>
              <a:spcBef>
                <a:spcPts val="300"/>
              </a:spcBef>
              <a:defRPr sz="2400">
                <a:solidFill>
                  <a:schemeClr val="accent1"/>
                </a:solidFill>
              </a:defRPr>
            </a:pPr>
            <a:r>
              <a:rPr sz="2800" dirty="0"/>
              <a:t>Analysis Time</a:t>
            </a:r>
          </a:p>
          <a:p>
            <a:pPr marL="458787" lvl="1" indent="-457200" algn="l">
              <a:lnSpc>
                <a:spcPct val="120000"/>
              </a:lnSpc>
              <a:spcBef>
                <a:spcPts val="300"/>
              </a:spcBef>
              <a:buClr>
                <a:srgbClr val="535353"/>
              </a:buClr>
              <a:buSzPct val="100000"/>
              <a:buFont typeface="Arial"/>
              <a:buChar char="•"/>
              <a:defRPr sz="2400"/>
            </a:pPr>
            <a:r>
              <a:rPr sz="2800" dirty="0"/>
              <a:t>Builds shadow call stack</a:t>
            </a:r>
            <a:br>
              <a:rPr sz="2800" dirty="0"/>
            </a:br>
            <a:r>
              <a:rPr sz="2800" dirty="0"/>
              <a:t>- context sensitive</a:t>
            </a:r>
            <a:br>
              <a:rPr sz="2800" dirty="0"/>
            </a:br>
            <a:r>
              <a:rPr sz="2800" dirty="0"/>
              <a:t>- traces execution times</a:t>
            </a:r>
          </a:p>
          <a:p>
            <a:pPr marL="458787" lvl="1" indent="-457200" algn="l">
              <a:lnSpc>
                <a:spcPct val="120000"/>
              </a:lnSpc>
              <a:spcBef>
                <a:spcPts val="300"/>
              </a:spcBef>
              <a:buClr>
                <a:srgbClr val="535353"/>
              </a:buClr>
              <a:buSzPct val="100000"/>
              <a:buFont typeface="Arial"/>
              <a:buChar char="•"/>
              <a:defRPr sz="2400"/>
            </a:pPr>
            <a:r>
              <a:rPr sz="2800" dirty="0"/>
              <a:t>Detects memory accesses</a:t>
            </a:r>
            <a:br>
              <a:rPr sz="2800" dirty="0"/>
            </a:br>
            <a:r>
              <a:rPr sz="2800" dirty="0"/>
              <a:t>- Type, address, instruction</a:t>
            </a:r>
          </a:p>
          <a:p>
            <a:pPr marL="458787" lvl="1" indent="-457200" algn="l">
              <a:lnSpc>
                <a:spcPct val="120000"/>
              </a:lnSpc>
              <a:spcBef>
                <a:spcPts val="300"/>
              </a:spcBef>
              <a:buClr>
                <a:srgbClr val="535353"/>
              </a:buClr>
              <a:buSzPct val="100000"/>
              <a:buFont typeface="Arial"/>
              <a:buChar char="•"/>
              <a:defRPr sz="2400"/>
            </a:pPr>
            <a:r>
              <a:rPr sz="2800" dirty="0"/>
              <a:t>Considers Memory management</a:t>
            </a:r>
          </a:p>
          <a:p>
            <a:pPr marL="458787" lvl="1" indent="-457200" algn="l">
              <a:lnSpc>
                <a:spcPct val="120000"/>
              </a:lnSpc>
              <a:spcBef>
                <a:spcPts val="300"/>
              </a:spcBef>
              <a:buClr>
                <a:srgbClr val="535353"/>
              </a:buClr>
              <a:buSzPct val="100000"/>
              <a:buFont typeface="Arial"/>
              <a:buChar char="•"/>
              <a:defRPr sz="2400"/>
            </a:pPr>
            <a:r>
              <a:rPr sz="2800" dirty="0"/>
              <a:t>Considers Threading APIs</a:t>
            </a:r>
          </a:p>
        </p:txBody>
      </p:sp>
      <p:pic>
        <p:nvPicPr>
          <p:cNvPr id="241" name="image26.pdf"/>
          <p:cNvPicPr>
            <a:picLocks noChangeAspect="1"/>
          </p:cNvPicPr>
          <p:nvPr/>
        </p:nvPicPr>
        <p:blipFill>
          <a:blip r:embed="rId3">
            <a:extLst/>
          </a:blip>
          <a:stretch>
            <a:fillRect/>
          </a:stretch>
        </p:blipFill>
        <p:spPr>
          <a:xfrm>
            <a:off x="8061234" y="1774127"/>
            <a:ext cx="2064462" cy="2064462"/>
          </a:xfrm>
          <a:prstGeom prst="rect">
            <a:avLst/>
          </a:prstGeom>
          <a:ln w="12700">
            <a:miter lim="400000"/>
          </a:ln>
        </p:spPr>
      </p:pic>
      <p:pic>
        <p:nvPicPr>
          <p:cNvPr id="242" name="image27.pdf"/>
          <p:cNvPicPr>
            <a:picLocks noChangeAspect="1"/>
          </p:cNvPicPr>
          <p:nvPr/>
        </p:nvPicPr>
        <p:blipFill>
          <a:blip r:embed="rId4">
            <a:extLst/>
          </a:blip>
          <a:stretch>
            <a:fillRect/>
          </a:stretch>
        </p:blipFill>
        <p:spPr>
          <a:xfrm>
            <a:off x="2027359" y="1865190"/>
            <a:ext cx="1734969" cy="1734969"/>
          </a:xfrm>
          <a:prstGeom prst="rect">
            <a:avLst/>
          </a:prstGeom>
          <a:ln w="12700">
            <a:miter lim="400000"/>
          </a:ln>
        </p:spPr>
      </p:pic>
      <p:sp>
        <p:nvSpPr>
          <p:cNvPr id="243" name="Shape 243"/>
          <p:cNvSpPr>
            <a:spLocks noGrp="1"/>
          </p:cNvSpPr>
          <p:nvPr>
            <p:ph type="sldNum" sz="quarter" idx="4294967295"/>
          </p:nvPr>
        </p:nvSpPr>
        <p:spPr>
          <a:xfrm>
            <a:off x="12763501" y="9332131"/>
            <a:ext cx="241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25</a:t>
            </a:fld>
            <a:endParaRPr/>
          </a:p>
        </p:txBody>
      </p:sp>
      <p:pic>
        <p:nvPicPr>
          <p:cNvPr id="244" name="image3.pdf" descr="SIE_Logo_Layer_Petrol_RGB_A3_76mm.wmf"/>
          <p:cNvPicPr>
            <a:picLocks noChangeAspect="1"/>
          </p:cNvPicPr>
          <p:nvPr/>
        </p:nvPicPr>
        <p:blipFill>
          <a:blip r:embed="rId5">
            <a:extLst/>
          </a:blip>
          <a:stretch>
            <a:fillRect/>
          </a:stretch>
        </p:blipFill>
        <p:spPr>
          <a:xfrm>
            <a:off x="10297379" y="0"/>
            <a:ext cx="2142089" cy="1199760"/>
          </a:xfrm>
          <a:prstGeom prst="rect">
            <a:avLst/>
          </a:prstGeom>
          <a:ln w="12700">
            <a:miter lim="400000"/>
          </a:ln>
        </p:spPr>
      </p:pic>
      <p:sp>
        <p:nvSpPr>
          <p:cNvPr id="245" name="Shape 245"/>
          <p:cNvSpPr/>
          <p:nvPr/>
        </p:nvSpPr>
        <p:spPr>
          <a:xfrm>
            <a:off x="1025406" y="1692943"/>
            <a:ext cx="11079740" cy="5232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1587" algn="l">
              <a:lnSpc>
                <a:spcPct val="150000"/>
              </a:lnSpc>
              <a:spcBef>
                <a:spcPts val="300"/>
              </a:spcBef>
              <a:defRPr sz="2400">
                <a:solidFill>
                  <a:schemeClr val="accent1"/>
                </a:solidFill>
              </a:defRPr>
            </a:pPr>
            <a:endParaRPr dirty="0"/>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1" animBg="1" advAuto="0"/>
      <p:bldP spid="241" grpId="2" animBg="1" advAuto="0"/>
      <p:bldP spid="245" grpId="3"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6285" y="2434788"/>
            <a:ext cx="12293600" cy="6299200"/>
          </a:xfrm>
        </p:spPr>
        <p:txBody>
          <a:bodyPr>
            <a:normAutofit fontScale="25000" lnSpcReduction="20000"/>
          </a:bodyPr>
          <a:lstStyle/>
          <a:p>
            <a:r>
              <a:rPr lang="en-US" sz="12800" dirty="0" smtClean="0"/>
              <a:t>Function F calls function G: </a:t>
            </a:r>
            <a:r>
              <a:rPr lang="en-US" sz="12800" dirty="0" err="1" smtClean="0"/>
              <a:t>G.w</a:t>
            </a:r>
            <a:r>
              <a:rPr lang="en-US" sz="12800" dirty="0" smtClean="0"/>
              <a:t> = 0</a:t>
            </a:r>
          </a:p>
          <a:p>
            <a:r>
              <a:rPr lang="en-US" sz="12800" dirty="0" smtClean="0"/>
              <a:t>Function G returns to function F: </a:t>
            </a:r>
            <a:r>
              <a:rPr lang="en-US" sz="12800" dirty="0" err="1" smtClean="0"/>
              <a:t>F.w</a:t>
            </a:r>
            <a:r>
              <a:rPr lang="en-US" sz="12800" dirty="0" smtClean="0"/>
              <a:t> += </a:t>
            </a:r>
            <a:r>
              <a:rPr lang="en-US" sz="12800" dirty="0" err="1" smtClean="0"/>
              <a:t>G.w</a:t>
            </a:r>
            <a:endParaRPr lang="en-US" sz="12800" dirty="0" smtClean="0"/>
          </a:p>
          <a:p>
            <a:r>
              <a:rPr lang="en-US" sz="12800" dirty="0" smtClean="0"/>
              <a:t>Thread T spawns thread U:  </a:t>
            </a:r>
            <a:r>
              <a:rPr lang="en-US" sz="12800" dirty="0" err="1" smtClean="0"/>
              <a:t>U.w</a:t>
            </a:r>
            <a:r>
              <a:rPr lang="en-US" sz="12800" dirty="0" smtClean="0"/>
              <a:t> = 0, </a:t>
            </a:r>
            <a:r>
              <a:rPr lang="en-US" sz="12800" dirty="0" err="1" smtClean="0"/>
              <a:t>U.c</a:t>
            </a:r>
            <a:r>
              <a:rPr lang="en-US" sz="12800" dirty="0" smtClean="0"/>
              <a:t> = 0, </a:t>
            </a:r>
            <a:r>
              <a:rPr lang="en-US" sz="12800" dirty="0" err="1" smtClean="0"/>
              <a:t>U.p</a:t>
            </a:r>
            <a:r>
              <a:rPr lang="en-US" sz="12800" dirty="0"/>
              <a:t> </a:t>
            </a:r>
            <a:r>
              <a:rPr lang="en-US" sz="12800" dirty="0" smtClean="0"/>
              <a:t>= 0, </a:t>
            </a:r>
            <a:r>
              <a:rPr lang="en-US" sz="12800" dirty="0" err="1" smtClean="0"/>
              <a:t>U.l</a:t>
            </a:r>
            <a:r>
              <a:rPr lang="en-US" sz="12800" dirty="0" smtClean="0"/>
              <a:t> = 0</a:t>
            </a:r>
          </a:p>
          <a:p>
            <a:r>
              <a:rPr lang="en-US" sz="12800" dirty="0" smtClean="0"/>
              <a:t>Thread U returns to T:  </a:t>
            </a:r>
            <a:r>
              <a:rPr lang="en-US" sz="12800" dirty="0" err="1" smtClean="0"/>
              <a:t>U.p</a:t>
            </a:r>
            <a:r>
              <a:rPr lang="en-US" sz="12800" dirty="0" smtClean="0"/>
              <a:t> += </a:t>
            </a:r>
            <a:r>
              <a:rPr lang="en-US" sz="12800" dirty="0" err="1" smtClean="0"/>
              <a:t>U.c</a:t>
            </a:r>
            <a:r>
              <a:rPr lang="en-US" sz="12800" dirty="0" smtClean="0"/>
              <a:t>, </a:t>
            </a:r>
            <a:r>
              <a:rPr lang="en-US" sz="12800" dirty="0" err="1" smtClean="0"/>
              <a:t>T.w</a:t>
            </a:r>
            <a:r>
              <a:rPr lang="en-US" sz="12800" dirty="0" smtClean="0"/>
              <a:t> += </a:t>
            </a:r>
            <a:r>
              <a:rPr lang="en-US" sz="12800" dirty="0" err="1" smtClean="0"/>
              <a:t>U.w</a:t>
            </a:r>
            <a:endParaRPr lang="en-US" sz="12800" dirty="0" smtClean="0"/>
          </a:p>
          <a:p>
            <a:pPr lvl="1"/>
            <a:r>
              <a:rPr lang="en-US" sz="12800" dirty="0" smtClean="0"/>
              <a:t>If (</a:t>
            </a:r>
            <a:r>
              <a:rPr lang="en-US" sz="12800" dirty="0" err="1" smtClean="0"/>
              <a:t>T.c</a:t>
            </a:r>
            <a:r>
              <a:rPr lang="en-US" sz="12800" dirty="0" smtClean="0"/>
              <a:t> + </a:t>
            </a:r>
            <a:r>
              <a:rPr lang="en-US" sz="12800" dirty="0" err="1" smtClean="0"/>
              <a:t>U.p</a:t>
            </a:r>
            <a:r>
              <a:rPr lang="en-US" sz="12800" dirty="0" smtClean="0"/>
              <a:t> &gt; </a:t>
            </a:r>
            <a:r>
              <a:rPr lang="en-US" sz="12800" dirty="0" err="1" smtClean="0"/>
              <a:t>T.l</a:t>
            </a:r>
            <a:r>
              <a:rPr lang="en-US" sz="12800" dirty="0" smtClean="0"/>
              <a:t>): </a:t>
            </a:r>
            <a:r>
              <a:rPr lang="en-US" sz="12800" dirty="0" err="1" smtClean="0"/>
              <a:t>T.l</a:t>
            </a:r>
            <a:r>
              <a:rPr lang="en-US" sz="12800" dirty="0" smtClean="0"/>
              <a:t> = </a:t>
            </a:r>
            <a:r>
              <a:rPr lang="en-US" sz="12800" dirty="0" err="1"/>
              <a:t>U</a:t>
            </a:r>
            <a:r>
              <a:rPr lang="en-US" sz="12800" dirty="0" err="1" smtClean="0"/>
              <a:t>.p</a:t>
            </a:r>
            <a:r>
              <a:rPr lang="en-US" sz="12800" dirty="0" smtClean="0"/>
              <a:t>, </a:t>
            </a:r>
            <a:r>
              <a:rPr lang="en-US" sz="12800" dirty="0" err="1" smtClean="0"/>
              <a:t>T.p</a:t>
            </a:r>
            <a:r>
              <a:rPr lang="en-US" sz="12800" dirty="0" smtClean="0"/>
              <a:t> += </a:t>
            </a:r>
            <a:r>
              <a:rPr lang="en-US" sz="12800" dirty="0" err="1" smtClean="0"/>
              <a:t>T.c</a:t>
            </a:r>
            <a:r>
              <a:rPr lang="en-US" sz="12800" dirty="0" smtClean="0"/>
              <a:t>, </a:t>
            </a:r>
            <a:r>
              <a:rPr lang="en-US" sz="12800" dirty="0" err="1" smtClean="0"/>
              <a:t>T.c</a:t>
            </a:r>
            <a:r>
              <a:rPr lang="en-US" sz="12800" dirty="0" smtClean="0"/>
              <a:t> = 0</a:t>
            </a:r>
          </a:p>
          <a:p>
            <a:r>
              <a:rPr lang="en-US" sz="12800" dirty="0" smtClean="0"/>
              <a:t>Thread T syncs:</a:t>
            </a:r>
          </a:p>
          <a:p>
            <a:pPr lvl="1"/>
            <a:r>
              <a:rPr lang="en-US" sz="12800" dirty="0" smtClean="0"/>
              <a:t> If (</a:t>
            </a:r>
            <a:r>
              <a:rPr lang="en-US" sz="12800" dirty="0" err="1" smtClean="0"/>
              <a:t>T.c</a:t>
            </a:r>
            <a:r>
              <a:rPr lang="en-US" sz="12800" dirty="0" smtClean="0"/>
              <a:t> &gt; </a:t>
            </a:r>
            <a:r>
              <a:rPr lang="en-US" sz="12800" dirty="0" err="1" smtClean="0"/>
              <a:t>T.l</a:t>
            </a:r>
            <a:r>
              <a:rPr lang="en-US" sz="12800" dirty="0" smtClean="0"/>
              <a:t>), </a:t>
            </a:r>
            <a:r>
              <a:rPr lang="en-US" sz="12800" dirty="0" err="1" smtClean="0"/>
              <a:t>T.p</a:t>
            </a:r>
            <a:r>
              <a:rPr lang="en-US" sz="12800" dirty="0" smtClean="0"/>
              <a:t> += </a:t>
            </a:r>
            <a:r>
              <a:rPr lang="en-US" sz="12800" dirty="0" err="1" smtClean="0"/>
              <a:t>T.c</a:t>
            </a:r>
            <a:r>
              <a:rPr lang="en-US" sz="12800" dirty="0" smtClean="0"/>
              <a:t>;  Else, </a:t>
            </a:r>
            <a:r>
              <a:rPr lang="en-US" sz="12800" dirty="0" err="1" smtClean="0"/>
              <a:t>T.p</a:t>
            </a:r>
            <a:r>
              <a:rPr lang="en-US" sz="12800" dirty="0" smtClean="0"/>
              <a:t> += </a:t>
            </a:r>
            <a:r>
              <a:rPr lang="en-US" sz="12800" dirty="0" err="1" smtClean="0"/>
              <a:t>T.l</a:t>
            </a:r>
            <a:r>
              <a:rPr lang="en-US" sz="12800" dirty="0" smtClean="0"/>
              <a:t>.                 </a:t>
            </a:r>
          </a:p>
          <a:p>
            <a:pPr lvl="1"/>
            <a:r>
              <a:rPr lang="en-US" sz="12800" dirty="0" smtClean="0"/>
              <a:t> </a:t>
            </a:r>
            <a:r>
              <a:rPr lang="en-US" sz="12800" dirty="0" err="1" smtClean="0"/>
              <a:t>T.c</a:t>
            </a:r>
            <a:r>
              <a:rPr lang="en-US" sz="12800" dirty="0" smtClean="0"/>
              <a:t> = 0, </a:t>
            </a:r>
            <a:r>
              <a:rPr lang="en-US" sz="12800" dirty="0" err="1" smtClean="0"/>
              <a:t>T.l</a:t>
            </a:r>
            <a:r>
              <a:rPr lang="en-US" sz="12800" dirty="0" smtClean="0"/>
              <a:t> = 0</a:t>
            </a:r>
          </a:p>
          <a:p>
            <a:endParaRPr lang="en-US" dirty="0"/>
          </a:p>
        </p:txBody>
      </p:sp>
      <p:sp>
        <p:nvSpPr>
          <p:cNvPr id="4" name="Shape 238"/>
          <p:cNvSpPr>
            <a:spLocks noGrp="1"/>
          </p:cNvSpPr>
          <p:nvPr>
            <p:ph type="title"/>
          </p:nvPr>
        </p:nvSpPr>
        <p:spPr>
          <a:xfrm>
            <a:off x="1367354" y="0"/>
            <a:ext cx="10780880" cy="1171910"/>
          </a:xfrm>
          <a:prstGeom prst="rect">
            <a:avLst/>
          </a:prstGeom>
        </p:spPr>
        <p:txBody>
          <a:bodyPr/>
          <a:lstStyle>
            <a:lvl1pPr algn="l">
              <a:lnSpc>
                <a:spcPct val="80000"/>
              </a:lnSpc>
              <a:defRPr sz="6000" cap="none"/>
            </a:lvl1pPr>
          </a:lstStyle>
          <a:p>
            <a:pPr algn="ctr"/>
            <a:r>
              <a:rPr lang="en-US" dirty="0" smtClean="0"/>
              <a:t>Algorithm Summary</a:t>
            </a:r>
            <a:endParaRPr dirty="0"/>
          </a:p>
        </p:txBody>
      </p:sp>
      <p:pic>
        <p:nvPicPr>
          <p:cNvPr id="5" name="image3.pdf" descr="SIE_Logo_Layer_Petrol_RGB_A3_76mm.wmf"/>
          <p:cNvPicPr>
            <a:picLocks noChangeAspect="1"/>
          </p:cNvPicPr>
          <p:nvPr/>
        </p:nvPicPr>
        <p:blipFill>
          <a:blip r:embed="rId2">
            <a:extLst/>
          </a:blip>
          <a:stretch>
            <a:fillRect/>
          </a:stretch>
        </p:blipFill>
        <p:spPr>
          <a:xfrm>
            <a:off x="10297379" y="0"/>
            <a:ext cx="2142089" cy="1199760"/>
          </a:xfrm>
          <a:prstGeom prst="rect">
            <a:avLst/>
          </a:prstGeom>
          <a:ln w="12700">
            <a:miter lim="400000"/>
          </a:ln>
        </p:spPr>
      </p:pic>
    </p:spTree>
    <p:extLst>
      <p:ext uri="{BB962C8B-B14F-4D97-AF65-F5344CB8AC3E}">
        <p14:creationId xmlns:p14="http://schemas.microsoft.com/office/powerpoint/2010/main" val="25094933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title"/>
          </p:nvPr>
        </p:nvSpPr>
        <p:spPr>
          <a:xfrm>
            <a:off x="355600" y="241918"/>
            <a:ext cx="10780880" cy="1171910"/>
          </a:xfrm>
          <a:prstGeom prst="rect">
            <a:avLst/>
          </a:prstGeom>
        </p:spPr>
        <p:txBody>
          <a:bodyPr/>
          <a:lstStyle>
            <a:lvl1pPr algn="l">
              <a:lnSpc>
                <a:spcPct val="80000"/>
              </a:lnSpc>
              <a:defRPr sz="6000" cap="none"/>
            </a:lvl1pPr>
          </a:lstStyle>
          <a:p>
            <a:r>
              <a:t>Parceive Overview</a:t>
            </a:r>
          </a:p>
        </p:txBody>
      </p:sp>
      <p:sp>
        <p:nvSpPr>
          <p:cNvPr id="209" name="Shape 209"/>
          <p:cNvSpPr/>
          <p:nvPr/>
        </p:nvSpPr>
        <p:spPr>
          <a:xfrm flipH="1">
            <a:off x="3348306" y="2224771"/>
            <a:ext cx="1" cy="6339497"/>
          </a:xfrm>
          <a:prstGeom prst="line">
            <a:avLst/>
          </a:prstGeom>
          <a:solidFill>
            <a:schemeClr val="accent2"/>
          </a:solidFill>
          <a:ln>
            <a:solidFill>
              <a:schemeClr val="accent1"/>
            </a:solidFill>
            <a:prstDash val="sysDash"/>
          </a:ln>
        </p:spPr>
        <p:txBody>
          <a:bodyPr lIns="45718" tIns="45718" rIns="45718" bIns="45718"/>
          <a:lstStyle/>
          <a:p>
            <a:endParaRPr/>
          </a:p>
        </p:txBody>
      </p:sp>
      <p:sp>
        <p:nvSpPr>
          <p:cNvPr id="210" name="Shape 210"/>
          <p:cNvSpPr/>
          <p:nvPr/>
        </p:nvSpPr>
        <p:spPr>
          <a:xfrm flipH="1">
            <a:off x="6386393" y="2224771"/>
            <a:ext cx="1" cy="6339497"/>
          </a:xfrm>
          <a:prstGeom prst="line">
            <a:avLst/>
          </a:prstGeom>
          <a:solidFill>
            <a:schemeClr val="accent2"/>
          </a:solidFill>
          <a:ln>
            <a:solidFill>
              <a:schemeClr val="accent1"/>
            </a:solidFill>
            <a:prstDash val="sysDash"/>
          </a:ln>
        </p:spPr>
        <p:txBody>
          <a:bodyPr lIns="45718" tIns="45718" rIns="45718" bIns="45718"/>
          <a:lstStyle/>
          <a:p>
            <a:endParaRPr/>
          </a:p>
        </p:txBody>
      </p:sp>
      <p:sp>
        <p:nvSpPr>
          <p:cNvPr id="211" name="Shape 211"/>
          <p:cNvSpPr/>
          <p:nvPr/>
        </p:nvSpPr>
        <p:spPr>
          <a:xfrm flipH="1">
            <a:off x="9402657" y="2224771"/>
            <a:ext cx="1" cy="6339497"/>
          </a:xfrm>
          <a:prstGeom prst="line">
            <a:avLst/>
          </a:prstGeom>
          <a:solidFill>
            <a:schemeClr val="accent2"/>
          </a:solidFill>
          <a:ln>
            <a:solidFill>
              <a:schemeClr val="accent1"/>
            </a:solidFill>
            <a:prstDash val="sysDash"/>
          </a:ln>
        </p:spPr>
        <p:txBody>
          <a:bodyPr lIns="45718" tIns="45718" rIns="45718" bIns="45718"/>
          <a:lstStyle/>
          <a:p>
            <a:endParaRPr/>
          </a:p>
        </p:txBody>
      </p:sp>
      <p:sp>
        <p:nvSpPr>
          <p:cNvPr id="212" name="Shape 212"/>
          <p:cNvSpPr/>
          <p:nvPr/>
        </p:nvSpPr>
        <p:spPr>
          <a:xfrm>
            <a:off x="1672186" y="4394327"/>
            <a:ext cx="815341"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lvl1pPr>
          </a:lstStyle>
          <a:p>
            <a:r>
              <a:t>Input</a:t>
            </a:r>
          </a:p>
        </p:txBody>
      </p:sp>
      <p:sp>
        <p:nvSpPr>
          <p:cNvPr id="213" name="Shape 213"/>
          <p:cNvSpPr/>
          <p:nvPr/>
        </p:nvSpPr>
        <p:spPr>
          <a:xfrm>
            <a:off x="604773" y="5464207"/>
            <a:ext cx="2743535" cy="2277601"/>
          </a:xfrm>
          <a:prstGeom prst="rect">
            <a:avLst/>
          </a:prstGeom>
          <a:ln w="12700">
            <a:miter lim="400000"/>
          </a:ln>
          <a:extLst>
            <a:ext uri="{C572A759-6A51-4108-AA02-DFA0A04FC94B}">
              <ma14:wrappingTextBoxFlag xmlns:ma14="http://schemas.microsoft.com/office/mac/drawingml/2011/main" val="1"/>
            </a:ext>
          </a:extLst>
        </p:spPr>
        <p:txBody>
          <a:bodyPr lIns="72000" tIns="72000" rIns="72000" bIns="72000">
            <a:spAutoFit/>
          </a:bodyPr>
          <a:lstStyle/>
          <a:p>
            <a:pPr marL="486899" indent="-342900" algn="l">
              <a:buSzPct val="100000"/>
              <a:buFont typeface="Arial"/>
              <a:buChar char="•"/>
              <a:defRPr sz="2400"/>
            </a:pPr>
            <a:r>
              <a:t>Binaries</a:t>
            </a:r>
          </a:p>
          <a:p>
            <a:pPr marL="486899" indent="-342900" algn="l">
              <a:buSzPct val="100000"/>
              <a:buFont typeface="Arial"/>
              <a:buChar char="•"/>
              <a:defRPr sz="2400"/>
            </a:pPr>
            <a:r>
              <a:t>Debug</a:t>
            </a:r>
            <a:br/>
            <a:r>
              <a:t>information</a:t>
            </a:r>
          </a:p>
          <a:p>
            <a:pPr marL="486899" indent="-342900" algn="l">
              <a:buSzPct val="100000"/>
              <a:buFont typeface="Arial"/>
              <a:buChar char="•"/>
              <a:defRPr sz="2400"/>
            </a:pPr>
            <a:r>
              <a:t>Arguments</a:t>
            </a:r>
          </a:p>
          <a:p>
            <a:pPr marL="486899" indent="-342900" algn="l">
              <a:buSzPct val="100000"/>
              <a:buFont typeface="Arial"/>
              <a:buChar char="•"/>
              <a:defRPr sz="2400"/>
            </a:pPr>
            <a:r>
              <a:t>Source-code</a:t>
            </a:r>
            <a:br/>
            <a:r>
              <a:t>(optional)</a:t>
            </a:r>
          </a:p>
        </p:txBody>
      </p:sp>
      <p:sp>
        <p:nvSpPr>
          <p:cNvPr id="214" name="Shape 214"/>
          <p:cNvSpPr/>
          <p:nvPr/>
        </p:nvSpPr>
        <p:spPr>
          <a:xfrm>
            <a:off x="4106712" y="4394327"/>
            <a:ext cx="1531056" cy="904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800"/>
            </a:pPr>
            <a:r>
              <a:t>Data</a:t>
            </a:r>
            <a:br/>
            <a:r>
              <a:t>Collection</a:t>
            </a:r>
          </a:p>
        </p:txBody>
      </p:sp>
      <p:sp>
        <p:nvSpPr>
          <p:cNvPr id="215" name="Shape 215"/>
          <p:cNvSpPr/>
          <p:nvPr/>
        </p:nvSpPr>
        <p:spPr>
          <a:xfrm>
            <a:off x="3348306" y="5464207"/>
            <a:ext cx="3038089" cy="2988801"/>
          </a:xfrm>
          <a:prstGeom prst="rect">
            <a:avLst/>
          </a:prstGeom>
          <a:ln w="12700">
            <a:miter lim="400000"/>
          </a:ln>
          <a:extLst>
            <a:ext uri="{C572A759-6A51-4108-AA02-DFA0A04FC94B}">
              <ma14:wrappingTextBoxFlag xmlns:ma14="http://schemas.microsoft.com/office/mac/drawingml/2011/main" val="1"/>
            </a:ext>
          </a:extLst>
        </p:spPr>
        <p:txBody>
          <a:bodyPr lIns="72000" tIns="72000" rIns="72000" bIns="72000">
            <a:spAutoFit/>
          </a:bodyPr>
          <a:lstStyle/>
          <a:p>
            <a:pPr marL="486899" indent="-342900" algn="l">
              <a:buSzPct val="100000"/>
              <a:buFont typeface="Arial"/>
              <a:buChar char="•"/>
              <a:defRPr sz="2400"/>
            </a:pPr>
            <a:r>
              <a:t>Dynamic binary</a:t>
            </a:r>
            <a:br/>
            <a:r>
              <a:t>instrumentation</a:t>
            </a:r>
          </a:p>
          <a:p>
            <a:pPr marL="486899" indent="-342900" algn="l">
              <a:buSzPct val="100000"/>
              <a:buFont typeface="Arial"/>
              <a:buChar char="•"/>
              <a:defRPr sz="2400"/>
            </a:pPr>
            <a:r>
              <a:t>Considering</a:t>
            </a:r>
            <a:br/>
            <a:r>
              <a:t>- Function calls</a:t>
            </a:r>
            <a:br/>
            <a:r>
              <a:t>- Memory</a:t>
            </a:r>
            <a:br/>
            <a:r>
              <a:t>- Threads</a:t>
            </a:r>
          </a:p>
          <a:p>
            <a:pPr marL="486899" indent="-342900" algn="l">
              <a:buSzPct val="100000"/>
              <a:buFont typeface="Arial"/>
              <a:buChar char="•"/>
              <a:defRPr sz="2400"/>
            </a:pPr>
            <a:r>
              <a:t>Write trace</a:t>
            </a:r>
          </a:p>
          <a:p>
            <a:pPr marL="486899" indent="-342900" algn="l">
              <a:buSzPct val="100000"/>
              <a:buFont typeface="Arial"/>
              <a:buChar char="•"/>
              <a:defRPr sz="2400"/>
            </a:pPr>
            <a:r>
              <a:t>Filtering</a:t>
            </a:r>
          </a:p>
        </p:txBody>
      </p:sp>
      <p:sp>
        <p:nvSpPr>
          <p:cNvPr id="216" name="Shape 216"/>
          <p:cNvSpPr/>
          <p:nvPr/>
        </p:nvSpPr>
        <p:spPr>
          <a:xfrm>
            <a:off x="3204291" y="3190290"/>
            <a:ext cx="288033" cy="213123"/>
          </a:xfrm>
          <a:prstGeom prst="rightArrow">
            <a:avLst>
              <a:gd name="adj1" fmla="val 50000"/>
              <a:gd name="adj2" fmla="val 50000"/>
            </a:avLst>
          </a:prstGeom>
          <a:solidFill>
            <a:schemeClr val="accent1"/>
          </a:solidFill>
          <a:ln w="25400">
            <a:solidFill>
              <a:srgbClr val="587C83"/>
            </a:solidFill>
          </a:ln>
        </p:spPr>
        <p:txBody>
          <a:bodyPr lIns="50800" tIns="50800" rIns="50800" bIns="50800" anchor="ctr"/>
          <a:lstStyle/>
          <a:p>
            <a:pPr algn="l">
              <a:defRPr sz="1400">
                <a:solidFill>
                  <a:srgbClr val="000000"/>
                </a:solidFill>
              </a:defRPr>
            </a:pPr>
            <a:endParaRPr/>
          </a:p>
        </p:txBody>
      </p:sp>
      <p:sp>
        <p:nvSpPr>
          <p:cNvPr id="217" name="Shape 217"/>
          <p:cNvSpPr/>
          <p:nvPr/>
        </p:nvSpPr>
        <p:spPr>
          <a:xfrm>
            <a:off x="6386393" y="5464207"/>
            <a:ext cx="3016265" cy="2633201"/>
          </a:xfrm>
          <a:prstGeom prst="rect">
            <a:avLst/>
          </a:prstGeom>
          <a:ln w="12700">
            <a:miter lim="400000"/>
          </a:ln>
          <a:extLst>
            <a:ext uri="{C572A759-6A51-4108-AA02-DFA0A04FC94B}">
              <ma14:wrappingTextBoxFlag xmlns:ma14="http://schemas.microsoft.com/office/mac/drawingml/2011/main" val="1"/>
            </a:ext>
          </a:extLst>
        </p:spPr>
        <p:txBody>
          <a:bodyPr lIns="72000" tIns="72000" rIns="72000" bIns="72000">
            <a:spAutoFit/>
          </a:bodyPr>
          <a:lstStyle/>
          <a:p>
            <a:pPr marL="429749" indent="-285750" algn="l">
              <a:buSzPct val="100000"/>
              <a:buFont typeface="Arial"/>
              <a:buChar char="•"/>
              <a:defRPr sz="2400"/>
            </a:pPr>
            <a:r>
              <a:t>Query trace-DB</a:t>
            </a:r>
          </a:p>
          <a:p>
            <a:pPr marL="429749" indent="-285750" algn="l">
              <a:buSzPct val="100000"/>
              <a:buFont typeface="Arial"/>
              <a:buChar char="•"/>
              <a:defRPr sz="2400"/>
            </a:pPr>
            <a:r>
              <a:t>Simulate events</a:t>
            </a:r>
          </a:p>
          <a:p>
            <a:pPr marL="429749" indent="-285750" algn="l">
              <a:buSzPct val="100000"/>
              <a:buFont typeface="Arial"/>
              <a:buChar char="•"/>
              <a:defRPr sz="2400"/>
            </a:pPr>
            <a:r>
              <a:t>Find dependencies</a:t>
            </a:r>
          </a:p>
          <a:p>
            <a:pPr marL="429749" indent="-285750" algn="l">
              <a:buSzPct val="100000"/>
              <a:buFont typeface="Arial"/>
              <a:buChar char="•"/>
              <a:defRPr sz="2400"/>
            </a:pPr>
            <a:r>
              <a:t>Find potential</a:t>
            </a:r>
            <a:br/>
            <a:r>
              <a:t>parallelism</a:t>
            </a:r>
          </a:p>
          <a:p>
            <a:pPr marL="429749" indent="-285750" algn="l">
              <a:buSzPct val="100000"/>
              <a:buFont typeface="Arial"/>
              <a:buChar char="•"/>
              <a:defRPr sz="2400"/>
            </a:pPr>
            <a:r>
              <a:t>Detect race conditions</a:t>
            </a:r>
          </a:p>
        </p:txBody>
      </p:sp>
      <p:sp>
        <p:nvSpPr>
          <p:cNvPr id="218" name="Shape 218"/>
          <p:cNvSpPr/>
          <p:nvPr/>
        </p:nvSpPr>
        <p:spPr>
          <a:xfrm>
            <a:off x="7324335" y="4609770"/>
            <a:ext cx="1197681"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lvl1pPr>
          </a:lstStyle>
          <a:p>
            <a:r>
              <a:t>Analysis</a:t>
            </a:r>
          </a:p>
        </p:txBody>
      </p:sp>
      <p:sp>
        <p:nvSpPr>
          <p:cNvPr id="219" name="Shape 219"/>
          <p:cNvSpPr/>
          <p:nvPr/>
        </p:nvSpPr>
        <p:spPr>
          <a:xfrm>
            <a:off x="9791290" y="4394327"/>
            <a:ext cx="1801749"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lvl1pPr>
          </a:lstStyle>
          <a:p>
            <a:r>
              <a:t>Visualization</a:t>
            </a:r>
          </a:p>
        </p:txBody>
      </p:sp>
      <p:sp>
        <p:nvSpPr>
          <p:cNvPr id="220" name="Shape 220"/>
          <p:cNvSpPr/>
          <p:nvPr/>
        </p:nvSpPr>
        <p:spPr>
          <a:xfrm>
            <a:off x="9402657" y="5464207"/>
            <a:ext cx="2639271" cy="1922001"/>
          </a:xfrm>
          <a:prstGeom prst="rect">
            <a:avLst/>
          </a:prstGeom>
          <a:ln w="12700">
            <a:miter lim="400000"/>
          </a:ln>
          <a:extLst>
            <a:ext uri="{C572A759-6A51-4108-AA02-DFA0A04FC94B}">
              <ma14:wrappingTextBoxFlag xmlns:ma14="http://schemas.microsoft.com/office/mac/drawingml/2011/main" val="1"/>
            </a:ext>
          </a:extLst>
        </p:spPr>
        <p:txBody>
          <a:bodyPr lIns="72000" tIns="72000" rIns="72000" bIns="72000">
            <a:spAutoFit/>
          </a:bodyPr>
          <a:lstStyle/>
          <a:p>
            <a:pPr marL="486899" indent="-342900" algn="l">
              <a:buSzPct val="100000"/>
              <a:buFont typeface="Arial"/>
              <a:buChar char="•"/>
              <a:defRPr sz="2400"/>
            </a:pPr>
            <a:r>
              <a:t>Built upon D3.js</a:t>
            </a:r>
          </a:p>
          <a:p>
            <a:pPr marL="486899" indent="-342900" algn="l">
              <a:buSzPct val="100000"/>
              <a:buFont typeface="Arial"/>
              <a:buChar char="•"/>
              <a:defRPr sz="2400"/>
            </a:pPr>
            <a:r>
              <a:t>Function View</a:t>
            </a:r>
          </a:p>
          <a:p>
            <a:pPr marL="486899" indent="-342900" algn="l">
              <a:buSzPct val="100000"/>
              <a:buFont typeface="Arial"/>
              <a:buChar char="•"/>
              <a:defRPr sz="2400"/>
            </a:pPr>
            <a:r>
              <a:t>CCT View</a:t>
            </a:r>
          </a:p>
          <a:p>
            <a:pPr marL="486899" indent="-342900" algn="l">
              <a:buSzPct val="100000"/>
              <a:buFont typeface="Arial"/>
              <a:buChar char="•"/>
              <a:defRPr sz="2400"/>
            </a:pPr>
            <a:r>
              <a:t>Profiling/Tracing view</a:t>
            </a:r>
          </a:p>
        </p:txBody>
      </p:sp>
      <p:sp>
        <p:nvSpPr>
          <p:cNvPr id="221" name="Shape 221"/>
          <p:cNvSpPr/>
          <p:nvPr/>
        </p:nvSpPr>
        <p:spPr>
          <a:xfrm>
            <a:off x="6242377" y="3190290"/>
            <a:ext cx="288033" cy="213123"/>
          </a:xfrm>
          <a:prstGeom prst="rightArrow">
            <a:avLst>
              <a:gd name="adj1" fmla="val 50000"/>
              <a:gd name="adj2" fmla="val 50000"/>
            </a:avLst>
          </a:prstGeom>
          <a:solidFill>
            <a:schemeClr val="accent1"/>
          </a:solidFill>
          <a:ln w="25400">
            <a:solidFill>
              <a:srgbClr val="587C83"/>
            </a:solidFill>
          </a:ln>
        </p:spPr>
        <p:txBody>
          <a:bodyPr lIns="50800" tIns="50800" rIns="50800" bIns="50800" anchor="ctr"/>
          <a:lstStyle/>
          <a:p>
            <a:pPr algn="l">
              <a:defRPr sz="1400">
                <a:solidFill>
                  <a:srgbClr val="000000"/>
                </a:solidFill>
              </a:defRPr>
            </a:pPr>
            <a:endParaRPr/>
          </a:p>
        </p:txBody>
      </p:sp>
      <p:sp>
        <p:nvSpPr>
          <p:cNvPr id="222" name="Shape 222"/>
          <p:cNvSpPr/>
          <p:nvPr/>
        </p:nvSpPr>
        <p:spPr>
          <a:xfrm>
            <a:off x="9258641" y="3190290"/>
            <a:ext cx="288033" cy="213123"/>
          </a:xfrm>
          <a:prstGeom prst="rightArrow">
            <a:avLst>
              <a:gd name="adj1" fmla="val 50000"/>
              <a:gd name="adj2" fmla="val 50000"/>
            </a:avLst>
          </a:prstGeom>
          <a:solidFill>
            <a:schemeClr val="accent1"/>
          </a:solidFill>
          <a:ln w="25400">
            <a:solidFill>
              <a:srgbClr val="587C83"/>
            </a:solidFill>
          </a:ln>
        </p:spPr>
        <p:txBody>
          <a:bodyPr lIns="50800" tIns="50800" rIns="50800" bIns="50800" anchor="ctr"/>
          <a:lstStyle/>
          <a:p>
            <a:pPr algn="l">
              <a:defRPr sz="1400">
                <a:solidFill>
                  <a:srgbClr val="000000"/>
                </a:solidFill>
              </a:defRPr>
            </a:pPr>
            <a:endParaRPr/>
          </a:p>
        </p:txBody>
      </p:sp>
      <p:grpSp>
        <p:nvGrpSpPr>
          <p:cNvPr id="226" name="Group 226"/>
          <p:cNvGrpSpPr/>
          <p:nvPr/>
        </p:nvGrpSpPr>
        <p:grpSpPr>
          <a:xfrm>
            <a:off x="1355259" y="2597967"/>
            <a:ext cx="1425383" cy="1093540"/>
            <a:chOff x="0" y="0"/>
            <a:chExt cx="1425382" cy="1093538"/>
          </a:xfrm>
        </p:grpSpPr>
        <p:pic>
          <p:nvPicPr>
            <p:cNvPr id="223" name="image20.gif" descr="logo_file.gif"/>
            <p:cNvPicPr>
              <a:picLocks noChangeAspect="1"/>
            </p:cNvPicPr>
            <p:nvPr/>
          </p:nvPicPr>
          <p:blipFill>
            <a:blip r:embed="rId2">
              <a:extLst/>
            </a:blip>
            <a:stretch>
              <a:fillRect/>
            </a:stretch>
          </p:blipFill>
          <p:spPr>
            <a:xfrm>
              <a:off x="-1" y="0"/>
              <a:ext cx="637755" cy="733189"/>
            </a:xfrm>
            <a:prstGeom prst="rect">
              <a:avLst/>
            </a:prstGeom>
            <a:ln w="12700" cap="flat">
              <a:noFill/>
              <a:miter lim="400000"/>
            </a:ln>
            <a:effectLst/>
          </p:spPr>
        </p:pic>
        <p:pic>
          <p:nvPicPr>
            <p:cNvPr id="224" name="image21.gif" descr="logo_window.gif"/>
            <p:cNvPicPr>
              <a:picLocks noChangeAspect="1"/>
            </p:cNvPicPr>
            <p:nvPr/>
          </p:nvPicPr>
          <p:blipFill>
            <a:blip r:embed="rId3">
              <a:extLst/>
            </a:blip>
            <a:stretch>
              <a:fillRect/>
            </a:stretch>
          </p:blipFill>
          <p:spPr>
            <a:xfrm>
              <a:off x="361444" y="295128"/>
              <a:ext cx="742993" cy="564938"/>
            </a:xfrm>
            <a:prstGeom prst="rect">
              <a:avLst/>
            </a:prstGeom>
            <a:ln w="12700" cap="flat">
              <a:noFill/>
              <a:miter lim="400000"/>
            </a:ln>
            <a:effectLst/>
          </p:spPr>
        </p:pic>
        <p:pic>
          <p:nvPicPr>
            <p:cNvPr id="225" name="image22.gif" descr="logo_question.gif"/>
            <p:cNvPicPr>
              <a:picLocks noChangeAspect="1"/>
            </p:cNvPicPr>
            <p:nvPr/>
          </p:nvPicPr>
          <p:blipFill>
            <a:blip r:embed="rId4">
              <a:extLst/>
            </a:blip>
            <a:stretch>
              <a:fillRect/>
            </a:stretch>
          </p:blipFill>
          <p:spPr>
            <a:xfrm>
              <a:off x="882524" y="555331"/>
              <a:ext cx="542858" cy="538208"/>
            </a:xfrm>
            <a:prstGeom prst="rect">
              <a:avLst/>
            </a:prstGeom>
            <a:ln w="12700" cap="flat">
              <a:noFill/>
              <a:miter lim="400000"/>
            </a:ln>
            <a:effectLst/>
          </p:spPr>
        </p:pic>
      </p:grpSp>
      <p:grpSp>
        <p:nvGrpSpPr>
          <p:cNvPr id="232" name="Group 232"/>
          <p:cNvGrpSpPr/>
          <p:nvPr/>
        </p:nvGrpSpPr>
        <p:grpSpPr>
          <a:xfrm>
            <a:off x="3819705" y="2597967"/>
            <a:ext cx="2032693" cy="1077902"/>
            <a:chOff x="0" y="0"/>
            <a:chExt cx="2032691" cy="1077900"/>
          </a:xfrm>
        </p:grpSpPr>
        <p:grpSp>
          <p:nvGrpSpPr>
            <p:cNvPr id="229" name="Group 229"/>
            <p:cNvGrpSpPr/>
            <p:nvPr/>
          </p:nvGrpSpPr>
          <p:grpSpPr>
            <a:xfrm>
              <a:off x="-1" y="0"/>
              <a:ext cx="924403" cy="917532"/>
              <a:chOff x="0" y="0"/>
              <a:chExt cx="924401" cy="917531"/>
            </a:xfrm>
          </p:grpSpPr>
          <p:pic>
            <p:nvPicPr>
              <p:cNvPr id="227" name="image23.gif" descr="logo_gear.gif"/>
              <p:cNvPicPr>
                <a:picLocks noChangeAspect="1"/>
              </p:cNvPicPr>
              <p:nvPr/>
            </p:nvPicPr>
            <p:blipFill>
              <a:blip r:embed="rId5">
                <a:extLst/>
              </a:blip>
              <a:stretch>
                <a:fillRect/>
              </a:stretch>
            </p:blipFill>
            <p:spPr>
              <a:xfrm>
                <a:off x="0" y="0"/>
                <a:ext cx="697982" cy="725788"/>
              </a:xfrm>
              <a:prstGeom prst="rect">
                <a:avLst/>
              </a:prstGeom>
              <a:ln w="12700" cap="flat">
                <a:noFill/>
                <a:miter lim="400000"/>
              </a:ln>
              <a:effectLst/>
            </p:spPr>
          </p:pic>
          <p:pic>
            <p:nvPicPr>
              <p:cNvPr id="228" name="image24.gif" descr="logo_play.gif"/>
              <p:cNvPicPr>
                <a:picLocks noChangeAspect="1"/>
              </p:cNvPicPr>
              <p:nvPr/>
            </p:nvPicPr>
            <p:blipFill>
              <a:blip r:embed="rId6">
                <a:extLst/>
              </a:blip>
              <a:stretch>
                <a:fillRect/>
              </a:stretch>
            </p:blipFill>
            <p:spPr>
              <a:xfrm>
                <a:off x="297948" y="396749"/>
                <a:ext cx="626454" cy="520783"/>
              </a:xfrm>
              <a:prstGeom prst="rect">
                <a:avLst/>
              </a:prstGeom>
              <a:ln w="12700" cap="flat">
                <a:noFill/>
                <a:miter lim="400000"/>
              </a:ln>
              <a:effectLst/>
            </p:spPr>
          </p:pic>
        </p:grpSp>
        <p:pic>
          <p:nvPicPr>
            <p:cNvPr id="230" name="image25.png" descr="logo_dbsolo.gif"/>
            <p:cNvPicPr>
              <a:picLocks noChangeAspect="1"/>
            </p:cNvPicPr>
            <p:nvPr/>
          </p:nvPicPr>
          <p:blipFill>
            <a:blip r:embed="rId7">
              <a:extLst/>
            </a:blip>
            <a:stretch>
              <a:fillRect/>
            </a:stretch>
          </p:blipFill>
          <p:spPr>
            <a:xfrm flipH="1">
              <a:off x="1367141" y="232295"/>
              <a:ext cx="665551" cy="845606"/>
            </a:xfrm>
            <a:prstGeom prst="rect">
              <a:avLst/>
            </a:prstGeom>
            <a:ln w="12700" cap="flat">
              <a:noFill/>
              <a:miter lim="400000"/>
            </a:ln>
            <a:effectLst/>
          </p:spPr>
        </p:pic>
        <p:sp>
          <p:nvSpPr>
            <p:cNvPr id="231" name="Shape 231"/>
            <p:cNvSpPr/>
            <p:nvPr/>
          </p:nvSpPr>
          <p:spPr>
            <a:xfrm flipV="1">
              <a:off x="924401" y="655099"/>
              <a:ext cx="442740" cy="2042"/>
            </a:xfrm>
            <a:prstGeom prst="line">
              <a:avLst/>
            </a:prstGeom>
            <a:noFill/>
            <a:ln w="25400" cap="flat">
              <a:solidFill>
                <a:srgbClr val="5A5F5E"/>
              </a:solidFill>
              <a:prstDash val="solid"/>
              <a:miter lim="400000"/>
              <a:tailEnd type="triangle" w="med" len="med"/>
            </a:ln>
            <a:effectLst/>
          </p:spPr>
          <p:txBody>
            <a:bodyPr wrap="square" lIns="45718" tIns="45718" rIns="45718" bIns="45718" numCol="1" anchor="t">
              <a:noAutofit/>
            </a:bodyPr>
            <a:lstStyle/>
            <a:p>
              <a:endParaRPr/>
            </a:p>
          </p:txBody>
        </p:sp>
      </p:grpSp>
      <p:pic>
        <p:nvPicPr>
          <p:cNvPr id="233" name="image19.gif" descr="logo_db.gif"/>
          <p:cNvPicPr>
            <a:picLocks noChangeAspect="1"/>
          </p:cNvPicPr>
          <p:nvPr/>
        </p:nvPicPr>
        <p:blipFill>
          <a:blip r:embed="rId8">
            <a:extLst/>
          </a:blip>
          <a:stretch>
            <a:fillRect/>
          </a:stretch>
        </p:blipFill>
        <p:spPr>
          <a:xfrm>
            <a:off x="7236193" y="2625992"/>
            <a:ext cx="1251833" cy="1363382"/>
          </a:xfrm>
          <a:prstGeom prst="rect">
            <a:avLst/>
          </a:prstGeom>
          <a:ln w="12700">
            <a:miter lim="400000"/>
          </a:ln>
        </p:spPr>
      </p:pic>
      <p:pic>
        <p:nvPicPr>
          <p:cNvPr id="234" name="image18.gif" descr="logo_visualization.gif"/>
          <p:cNvPicPr>
            <a:picLocks noChangeAspect="1"/>
          </p:cNvPicPr>
          <p:nvPr/>
        </p:nvPicPr>
        <p:blipFill>
          <a:blip r:embed="rId9">
            <a:extLst/>
          </a:blip>
          <a:stretch>
            <a:fillRect/>
          </a:stretch>
        </p:blipFill>
        <p:spPr>
          <a:xfrm>
            <a:off x="10156391" y="2733779"/>
            <a:ext cx="1324798" cy="1295138"/>
          </a:xfrm>
          <a:prstGeom prst="rect">
            <a:avLst/>
          </a:prstGeom>
          <a:ln w="12700">
            <a:miter lim="400000"/>
          </a:ln>
        </p:spPr>
      </p:pic>
      <p:sp>
        <p:nvSpPr>
          <p:cNvPr id="235" name="Shape 235"/>
          <p:cNvSpPr>
            <a:spLocks noGrp="1"/>
          </p:cNvSpPr>
          <p:nvPr>
            <p:ph type="sldNum" sz="quarter" idx="4294967295"/>
          </p:nvPr>
        </p:nvSpPr>
        <p:spPr>
          <a:xfrm>
            <a:off x="12763501" y="9332131"/>
            <a:ext cx="241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27</a:t>
            </a:fld>
            <a:endParaRPr/>
          </a:p>
        </p:txBody>
      </p:sp>
      <p:pic>
        <p:nvPicPr>
          <p:cNvPr id="236" name="image3.pdf" descr="SIE_Logo_Layer_Petrol_RGB_A3_76mm.wmf"/>
          <p:cNvPicPr>
            <a:picLocks noChangeAspect="1"/>
          </p:cNvPicPr>
          <p:nvPr/>
        </p:nvPicPr>
        <p:blipFill>
          <a:blip r:embed="rId10">
            <a:extLst/>
          </a:blip>
          <a:stretch>
            <a:fillRect/>
          </a:stretch>
        </p:blipFill>
        <p:spPr>
          <a:xfrm>
            <a:off x="10297379" y="0"/>
            <a:ext cx="2142089" cy="119976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animBg="1" advAuto="0"/>
      <p:bldP spid="215" grpId="2" animBg="1" advAuto="0"/>
      <p:bldP spid="217" grpId="3" animBg="1" advAuto="0"/>
      <p:bldP spid="220" grpId="4"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image8.png" descr="http://www.vampir.eu/public/images/Large.png"/>
          <p:cNvPicPr>
            <a:picLocks noChangeAspect="1"/>
          </p:cNvPicPr>
          <p:nvPr/>
        </p:nvPicPr>
        <p:blipFill>
          <a:blip r:embed="rId3">
            <a:extLst/>
          </a:blip>
          <a:stretch>
            <a:fillRect/>
          </a:stretch>
        </p:blipFill>
        <p:spPr>
          <a:xfrm>
            <a:off x="10732365" y="2224988"/>
            <a:ext cx="2140899" cy="1665143"/>
          </a:xfrm>
          <a:prstGeom prst="rect">
            <a:avLst/>
          </a:prstGeom>
          <a:ln w="6350">
            <a:solidFill>
              <a:srgbClr val="535353"/>
            </a:solidFill>
          </a:ln>
        </p:spPr>
      </p:pic>
      <p:sp>
        <p:nvSpPr>
          <p:cNvPr id="130" name="Shape 130"/>
          <p:cNvSpPr>
            <a:spLocks noGrp="1"/>
          </p:cNvSpPr>
          <p:nvPr>
            <p:ph type="title"/>
          </p:nvPr>
        </p:nvSpPr>
        <p:spPr>
          <a:xfrm>
            <a:off x="355600" y="241918"/>
            <a:ext cx="10780880" cy="1171910"/>
          </a:xfrm>
          <a:prstGeom prst="rect">
            <a:avLst/>
          </a:prstGeom>
        </p:spPr>
        <p:txBody>
          <a:bodyPr/>
          <a:lstStyle>
            <a:lvl1pPr algn="l">
              <a:lnSpc>
                <a:spcPct val="80000"/>
              </a:lnSpc>
              <a:defRPr sz="6000" cap="none"/>
            </a:lvl1pPr>
          </a:lstStyle>
          <a:p>
            <a:r>
              <a:t>Parallelization requires 5 Steps</a:t>
            </a:r>
          </a:p>
        </p:txBody>
      </p:sp>
      <p:sp>
        <p:nvSpPr>
          <p:cNvPr id="131" name="Shape 131"/>
          <p:cNvSpPr/>
          <p:nvPr/>
        </p:nvSpPr>
        <p:spPr>
          <a:xfrm flipH="1">
            <a:off x="2470904" y="2054404"/>
            <a:ext cx="1" cy="5556689"/>
          </a:xfrm>
          <a:prstGeom prst="line">
            <a:avLst/>
          </a:prstGeom>
          <a:solidFill>
            <a:schemeClr val="accent2"/>
          </a:solidFill>
          <a:ln>
            <a:solidFill>
              <a:schemeClr val="accent1"/>
            </a:solidFill>
            <a:prstDash val="sysDash"/>
          </a:ln>
        </p:spPr>
        <p:txBody>
          <a:bodyPr lIns="45718" tIns="45718" rIns="45718" bIns="45718"/>
          <a:lstStyle/>
          <a:p>
            <a:endParaRPr/>
          </a:p>
        </p:txBody>
      </p:sp>
      <p:sp>
        <p:nvSpPr>
          <p:cNvPr id="132" name="Shape 132"/>
          <p:cNvSpPr/>
          <p:nvPr/>
        </p:nvSpPr>
        <p:spPr>
          <a:xfrm flipH="1">
            <a:off x="5163391" y="2054405"/>
            <a:ext cx="1" cy="5659135"/>
          </a:xfrm>
          <a:prstGeom prst="line">
            <a:avLst/>
          </a:prstGeom>
          <a:solidFill>
            <a:schemeClr val="accent2"/>
          </a:solidFill>
          <a:ln>
            <a:solidFill>
              <a:schemeClr val="accent1"/>
            </a:solidFill>
            <a:prstDash val="sysDash"/>
          </a:ln>
        </p:spPr>
        <p:txBody>
          <a:bodyPr lIns="45718" tIns="45718" rIns="45718" bIns="45718"/>
          <a:lstStyle/>
          <a:p>
            <a:endParaRPr/>
          </a:p>
        </p:txBody>
      </p:sp>
      <p:sp>
        <p:nvSpPr>
          <p:cNvPr id="133" name="Shape 133"/>
          <p:cNvSpPr/>
          <p:nvPr/>
        </p:nvSpPr>
        <p:spPr>
          <a:xfrm flipH="1">
            <a:off x="7834056" y="2054405"/>
            <a:ext cx="1" cy="5660358"/>
          </a:xfrm>
          <a:prstGeom prst="line">
            <a:avLst/>
          </a:prstGeom>
          <a:solidFill>
            <a:schemeClr val="accent2"/>
          </a:solidFill>
          <a:ln>
            <a:solidFill>
              <a:schemeClr val="accent1"/>
            </a:solidFill>
            <a:prstDash val="sysDash"/>
          </a:ln>
        </p:spPr>
        <p:txBody>
          <a:bodyPr lIns="45718" tIns="45718" rIns="45718" bIns="45718"/>
          <a:lstStyle/>
          <a:p>
            <a:endParaRPr/>
          </a:p>
        </p:txBody>
      </p:sp>
      <p:sp>
        <p:nvSpPr>
          <p:cNvPr id="134" name="Shape 134"/>
          <p:cNvSpPr/>
          <p:nvPr/>
        </p:nvSpPr>
        <p:spPr>
          <a:xfrm>
            <a:off x="273711" y="4223961"/>
            <a:ext cx="1857485" cy="853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Concurrency</a:t>
            </a:r>
          </a:p>
          <a:p>
            <a:pPr>
              <a:defRPr sz="2800"/>
            </a:pPr>
            <a:r>
              <a:t>identification</a:t>
            </a:r>
          </a:p>
        </p:txBody>
      </p:sp>
      <p:sp>
        <p:nvSpPr>
          <p:cNvPr id="136" name="Shape 136"/>
          <p:cNvSpPr/>
          <p:nvPr/>
        </p:nvSpPr>
        <p:spPr>
          <a:xfrm>
            <a:off x="2981327" y="4223961"/>
            <a:ext cx="168142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Architecture</a:t>
            </a:r>
          </a:p>
          <a:p>
            <a:pPr>
              <a:defRPr sz="2400"/>
            </a:pPr>
            <a:r>
              <a:t>redefinition</a:t>
            </a:r>
          </a:p>
        </p:txBody>
      </p:sp>
      <p:sp>
        <p:nvSpPr>
          <p:cNvPr id="138" name="Shape 138"/>
          <p:cNvSpPr/>
          <p:nvPr/>
        </p:nvSpPr>
        <p:spPr>
          <a:xfrm flipH="1">
            <a:off x="10473326" y="2054405"/>
            <a:ext cx="1" cy="5660358"/>
          </a:xfrm>
          <a:prstGeom prst="line">
            <a:avLst/>
          </a:prstGeom>
          <a:solidFill>
            <a:schemeClr val="accent2"/>
          </a:solidFill>
          <a:ln>
            <a:solidFill>
              <a:schemeClr val="accent1"/>
            </a:solidFill>
            <a:prstDash val="sysDash"/>
          </a:ln>
        </p:spPr>
        <p:txBody>
          <a:bodyPr lIns="45718" tIns="45718" rIns="45718" bIns="45718"/>
          <a:lstStyle/>
          <a:p>
            <a:endParaRPr/>
          </a:p>
        </p:txBody>
      </p:sp>
      <p:pic>
        <p:nvPicPr>
          <p:cNvPr id="139" name="image9.png" descr="http://software.intel.com/sites/default/files/m/d/4/1/d/8/DataRace1.bmp"/>
          <p:cNvPicPr>
            <a:picLocks noChangeAspect="1"/>
          </p:cNvPicPr>
          <p:nvPr/>
        </p:nvPicPr>
        <p:blipFill>
          <a:blip r:embed="rId4">
            <a:extLst/>
          </a:blip>
          <a:stretch>
            <a:fillRect/>
          </a:stretch>
        </p:blipFill>
        <p:spPr>
          <a:xfrm>
            <a:off x="8073228" y="2224988"/>
            <a:ext cx="2140899" cy="1647265"/>
          </a:xfrm>
          <a:prstGeom prst="rect">
            <a:avLst/>
          </a:prstGeom>
          <a:ln w="6350">
            <a:solidFill>
              <a:srgbClr val="535353"/>
            </a:solidFill>
          </a:ln>
        </p:spPr>
      </p:pic>
      <p:sp>
        <p:nvSpPr>
          <p:cNvPr id="140" name="Shape 140"/>
          <p:cNvSpPr/>
          <p:nvPr/>
        </p:nvSpPr>
        <p:spPr>
          <a:xfrm>
            <a:off x="2326888" y="3019924"/>
            <a:ext cx="288033" cy="213122"/>
          </a:xfrm>
          <a:prstGeom prst="rightArrow">
            <a:avLst>
              <a:gd name="adj1" fmla="val 50000"/>
              <a:gd name="adj2" fmla="val 50000"/>
            </a:avLst>
          </a:prstGeom>
          <a:solidFill>
            <a:schemeClr val="accent1"/>
          </a:solidFill>
          <a:ln w="25400">
            <a:solidFill>
              <a:srgbClr val="587C83"/>
            </a:solidFill>
          </a:ln>
        </p:spPr>
        <p:txBody>
          <a:bodyPr lIns="50800" tIns="50800" rIns="50800" bIns="50800" anchor="ctr"/>
          <a:lstStyle/>
          <a:p>
            <a:pPr algn="l">
              <a:defRPr sz="1400">
                <a:solidFill>
                  <a:srgbClr val="000000"/>
                </a:solidFill>
              </a:defRPr>
            </a:pPr>
            <a:endParaRPr/>
          </a:p>
        </p:txBody>
      </p:sp>
      <p:sp>
        <p:nvSpPr>
          <p:cNvPr id="142" name="Shape 142"/>
          <p:cNvSpPr/>
          <p:nvPr/>
        </p:nvSpPr>
        <p:spPr>
          <a:xfrm>
            <a:off x="5671109" y="4439403"/>
            <a:ext cx="1712526"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r>
              <a:t>Parallelization</a:t>
            </a:r>
          </a:p>
        </p:txBody>
      </p:sp>
      <p:sp>
        <p:nvSpPr>
          <p:cNvPr id="143" name="Shape 143"/>
          <p:cNvSpPr/>
          <p:nvPr/>
        </p:nvSpPr>
        <p:spPr>
          <a:xfrm>
            <a:off x="8189385" y="4223961"/>
            <a:ext cx="1868350"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Validation and</a:t>
            </a:r>
          </a:p>
          <a:p>
            <a:pPr>
              <a:defRPr sz="2400"/>
            </a:pPr>
            <a:r>
              <a:t>Verification</a:t>
            </a:r>
          </a:p>
        </p:txBody>
      </p:sp>
      <p:sp>
        <p:nvSpPr>
          <p:cNvPr id="145" name="Shape 145"/>
          <p:cNvSpPr/>
          <p:nvPr/>
        </p:nvSpPr>
        <p:spPr>
          <a:xfrm>
            <a:off x="11245862" y="4223961"/>
            <a:ext cx="1107986"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Runtime</a:t>
            </a:r>
            <a:br/>
            <a:r>
              <a:t>analysis</a:t>
            </a:r>
          </a:p>
        </p:txBody>
      </p:sp>
      <p:pic>
        <p:nvPicPr>
          <p:cNvPr id="147" name="image10.png"/>
          <p:cNvPicPr>
            <a:picLocks noChangeAspect="1"/>
          </p:cNvPicPr>
          <p:nvPr/>
        </p:nvPicPr>
        <p:blipFill>
          <a:blip r:embed="rId5">
            <a:extLst/>
          </a:blip>
          <a:stretch>
            <a:fillRect/>
          </a:stretch>
        </p:blipFill>
        <p:spPr>
          <a:xfrm>
            <a:off x="5422591" y="2242866"/>
            <a:ext cx="2143625" cy="1647265"/>
          </a:xfrm>
          <a:prstGeom prst="rect">
            <a:avLst/>
          </a:prstGeom>
          <a:ln w="6350">
            <a:solidFill>
              <a:srgbClr val="535353"/>
            </a:solidFill>
            <a:miter/>
          </a:ln>
        </p:spPr>
      </p:pic>
      <p:pic>
        <p:nvPicPr>
          <p:cNvPr id="148" name="image11.jpg" descr="http://www.heise.de/imagine/swvz-programme/hTVF5gkY6aKgfxSviOiEfusGXAQ/thumbnail/Enterprise-Architect.jpg"/>
          <p:cNvPicPr>
            <a:picLocks noChangeAspect="1"/>
          </p:cNvPicPr>
          <p:nvPr/>
        </p:nvPicPr>
        <p:blipFill>
          <a:blip r:embed="rId6">
            <a:extLst/>
          </a:blip>
          <a:stretch>
            <a:fillRect/>
          </a:stretch>
        </p:blipFill>
        <p:spPr>
          <a:xfrm>
            <a:off x="2760567" y="2277423"/>
            <a:ext cx="2143625" cy="1579513"/>
          </a:xfrm>
          <a:prstGeom prst="rect">
            <a:avLst/>
          </a:prstGeom>
          <a:ln w="6350">
            <a:solidFill>
              <a:srgbClr val="535353"/>
            </a:solidFill>
          </a:ln>
        </p:spPr>
      </p:pic>
      <p:pic>
        <p:nvPicPr>
          <p:cNvPr id="149" name="image12.png" descr="http://electronicdesign.com/site-files/electronicdesign.com/files/archive/electronicdesign.com/content/content/61643/61643_fig3.png"/>
          <p:cNvPicPr>
            <a:picLocks noChangeAspect="1"/>
          </p:cNvPicPr>
          <p:nvPr/>
        </p:nvPicPr>
        <p:blipFill>
          <a:blip r:embed="rId7">
            <a:extLst/>
          </a:blip>
          <a:stretch>
            <a:fillRect/>
          </a:stretch>
        </p:blipFill>
        <p:spPr>
          <a:xfrm>
            <a:off x="110079" y="2277423"/>
            <a:ext cx="2101626" cy="1629387"/>
          </a:xfrm>
          <a:prstGeom prst="rect">
            <a:avLst/>
          </a:prstGeom>
          <a:ln w="6350">
            <a:solidFill>
              <a:srgbClr val="535353"/>
            </a:solidFill>
          </a:ln>
        </p:spPr>
      </p:pic>
      <p:sp>
        <p:nvSpPr>
          <p:cNvPr id="150" name="Shape 150"/>
          <p:cNvSpPr/>
          <p:nvPr/>
        </p:nvSpPr>
        <p:spPr>
          <a:xfrm>
            <a:off x="5019376" y="3019924"/>
            <a:ext cx="288033" cy="213122"/>
          </a:xfrm>
          <a:prstGeom prst="rightArrow">
            <a:avLst>
              <a:gd name="adj1" fmla="val 50000"/>
              <a:gd name="adj2" fmla="val 50000"/>
            </a:avLst>
          </a:prstGeom>
          <a:solidFill>
            <a:schemeClr val="accent1"/>
          </a:solidFill>
          <a:ln w="25400">
            <a:solidFill>
              <a:srgbClr val="587C83"/>
            </a:solidFill>
          </a:ln>
        </p:spPr>
        <p:txBody>
          <a:bodyPr lIns="50800" tIns="50800" rIns="50800" bIns="50800" anchor="ctr"/>
          <a:lstStyle/>
          <a:p>
            <a:pPr algn="l">
              <a:defRPr sz="1400">
                <a:solidFill>
                  <a:srgbClr val="000000"/>
                </a:solidFill>
              </a:defRPr>
            </a:pPr>
            <a:endParaRPr/>
          </a:p>
        </p:txBody>
      </p:sp>
      <p:sp>
        <p:nvSpPr>
          <p:cNvPr id="151" name="Shape 151"/>
          <p:cNvSpPr/>
          <p:nvPr/>
        </p:nvSpPr>
        <p:spPr>
          <a:xfrm>
            <a:off x="7690039" y="3019924"/>
            <a:ext cx="288033" cy="213122"/>
          </a:xfrm>
          <a:prstGeom prst="rightArrow">
            <a:avLst>
              <a:gd name="adj1" fmla="val 50000"/>
              <a:gd name="adj2" fmla="val 50000"/>
            </a:avLst>
          </a:prstGeom>
          <a:solidFill>
            <a:schemeClr val="accent1"/>
          </a:solidFill>
          <a:ln w="25400">
            <a:solidFill>
              <a:srgbClr val="587C83"/>
            </a:solidFill>
          </a:ln>
        </p:spPr>
        <p:txBody>
          <a:bodyPr lIns="50800" tIns="50800" rIns="50800" bIns="50800" anchor="ctr"/>
          <a:lstStyle/>
          <a:p>
            <a:pPr algn="l">
              <a:defRPr sz="1400">
                <a:solidFill>
                  <a:srgbClr val="000000"/>
                </a:solidFill>
              </a:defRPr>
            </a:pPr>
            <a:endParaRPr/>
          </a:p>
        </p:txBody>
      </p:sp>
      <p:sp>
        <p:nvSpPr>
          <p:cNvPr id="152" name="Shape 152"/>
          <p:cNvSpPr/>
          <p:nvPr/>
        </p:nvSpPr>
        <p:spPr>
          <a:xfrm>
            <a:off x="10329309" y="3019924"/>
            <a:ext cx="288033" cy="213122"/>
          </a:xfrm>
          <a:prstGeom prst="rightArrow">
            <a:avLst>
              <a:gd name="adj1" fmla="val 50000"/>
              <a:gd name="adj2" fmla="val 50000"/>
            </a:avLst>
          </a:prstGeom>
          <a:solidFill>
            <a:schemeClr val="accent1"/>
          </a:solidFill>
          <a:ln w="25400">
            <a:solidFill>
              <a:srgbClr val="587C83"/>
            </a:solidFill>
          </a:ln>
        </p:spPr>
        <p:txBody>
          <a:bodyPr lIns="50800" tIns="50800" rIns="50800" bIns="50800" anchor="ctr"/>
          <a:lstStyle/>
          <a:p>
            <a:pPr algn="l">
              <a:defRPr sz="1400">
                <a:solidFill>
                  <a:srgbClr val="000000"/>
                </a:solidFill>
              </a:defRPr>
            </a:pPr>
            <a:endParaRPr/>
          </a:p>
        </p:txBody>
      </p:sp>
      <p:sp>
        <p:nvSpPr>
          <p:cNvPr id="153" name="Shape 153"/>
          <p:cNvSpPr>
            <a:spLocks noGrp="1"/>
          </p:cNvSpPr>
          <p:nvPr>
            <p:ph type="sldNum" sz="quarter" idx="4294967295"/>
          </p:nvPr>
        </p:nvSpPr>
        <p:spPr>
          <a:xfrm>
            <a:off x="12763501" y="9332131"/>
            <a:ext cx="241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3</a:t>
            </a:fld>
            <a:endParaRPr/>
          </a:p>
        </p:txBody>
      </p:sp>
      <p:pic>
        <p:nvPicPr>
          <p:cNvPr id="154" name="image3.pdf" descr="SIE_Logo_Layer_Petrol_RGB_A3_76mm.wmf"/>
          <p:cNvPicPr>
            <a:picLocks noChangeAspect="1"/>
          </p:cNvPicPr>
          <p:nvPr/>
        </p:nvPicPr>
        <p:blipFill>
          <a:blip r:embed="rId8">
            <a:extLst/>
          </a:blip>
          <a:stretch>
            <a:fillRect/>
          </a:stretch>
        </p:blipFill>
        <p:spPr>
          <a:xfrm>
            <a:off x="10297379" y="0"/>
            <a:ext cx="2142089" cy="119976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xfrm>
            <a:off x="355600" y="241918"/>
            <a:ext cx="10780880" cy="1171910"/>
          </a:xfrm>
          <a:prstGeom prst="rect">
            <a:avLst/>
          </a:prstGeom>
        </p:spPr>
        <p:txBody>
          <a:bodyPr/>
          <a:lstStyle>
            <a:lvl1pPr algn="l">
              <a:lnSpc>
                <a:spcPct val="80000"/>
              </a:lnSpc>
              <a:defRPr sz="6000" cap="none"/>
            </a:lvl1pPr>
          </a:lstStyle>
          <a:p>
            <a:r>
              <a:t>Concurrency Identification</a:t>
            </a:r>
          </a:p>
        </p:txBody>
      </p:sp>
      <p:sp>
        <p:nvSpPr>
          <p:cNvPr id="157" name="Shape 157"/>
          <p:cNvSpPr/>
          <p:nvPr/>
        </p:nvSpPr>
        <p:spPr>
          <a:xfrm>
            <a:off x="323528" y="8330914"/>
            <a:ext cx="12039190" cy="812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914400">
              <a:spcBef>
                <a:spcPts val="600"/>
              </a:spcBef>
              <a:defRPr sz="2800"/>
            </a:pPr>
            <a:r>
              <a:t>Parallelization requires a deep understanding of the software architecture</a:t>
            </a:r>
            <a:br/>
            <a:r>
              <a:t>(especially regarding shared data access).</a:t>
            </a:r>
          </a:p>
        </p:txBody>
      </p:sp>
      <p:pic>
        <p:nvPicPr>
          <p:cNvPr id="158" name="image6.png"/>
          <p:cNvPicPr>
            <a:picLocks noChangeAspect="1"/>
          </p:cNvPicPr>
          <p:nvPr/>
        </p:nvPicPr>
        <p:blipFill>
          <a:blip r:embed="rId3">
            <a:clrChange>
              <a:clrFrom>
                <a:srgbClr val="FFFFFF"/>
              </a:clrFrom>
              <a:clrTo>
                <a:srgbClr val="FFFFFF">
                  <a:alpha val="0"/>
                </a:srgbClr>
              </a:clrTo>
            </a:clrChange>
            <a:extLst/>
          </a:blip>
          <a:stretch>
            <a:fillRect/>
          </a:stretch>
        </p:blipFill>
        <p:spPr>
          <a:xfrm>
            <a:off x="1001637" y="2090676"/>
            <a:ext cx="4873314" cy="5506695"/>
          </a:xfrm>
          <a:prstGeom prst="rect">
            <a:avLst/>
          </a:prstGeom>
          <a:ln w="3175" cap="sq">
            <a:solidFill>
              <a:srgbClr val="535353"/>
            </a:solidFill>
            <a:miter/>
          </a:ln>
        </p:spPr>
      </p:pic>
      <p:pic>
        <p:nvPicPr>
          <p:cNvPr id="159" name="image7.jpg" descr="http://www.nap.edu/images/cover.php?id=12980&amp;type=covers450"/>
          <p:cNvPicPr>
            <a:picLocks noChangeAspect="1"/>
          </p:cNvPicPr>
          <p:nvPr/>
        </p:nvPicPr>
        <p:blipFill>
          <a:blip r:embed="rId4">
            <a:extLst/>
          </a:blip>
          <a:srcRect t="21053"/>
          <a:stretch>
            <a:fillRect/>
          </a:stretch>
        </p:blipFill>
        <p:spPr>
          <a:xfrm>
            <a:off x="10513394" y="1865895"/>
            <a:ext cx="1993606" cy="2360848"/>
          </a:xfrm>
          <a:prstGeom prst="rect">
            <a:avLst/>
          </a:prstGeom>
          <a:ln w="12700">
            <a:miter lim="400000"/>
          </a:ln>
        </p:spPr>
      </p:pic>
      <p:sp>
        <p:nvSpPr>
          <p:cNvPr id="160" name="Shape 160"/>
          <p:cNvSpPr/>
          <p:nvPr/>
        </p:nvSpPr>
        <p:spPr>
          <a:xfrm>
            <a:off x="6859865" y="1700768"/>
            <a:ext cx="4005108" cy="302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50000"/>
              </a:lnSpc>
              <a:defRPr sz="2400">
                <a:solidFill>
                  <a:schemeClr val="accent1"/>
                </a:solidFill>
              </a:defRPr>
            </a:pPr>
            <a:r>
              <a:t>Main challenges</a:t>
            </a:r>
          </a:p>
          <a:p>
            <a:pPr marL="228600" indent="-228600" algn="l">
              <a:lnSpc>
                <a:spcPct val="150000"/>
              </a:lnSpc>
              <a:buClr>
                <a:srgbClr val="535353"/>
              </a:buClr>
              <a:buSzPct val="100000"/>
              <a:buAutoNum type="arabicPeriod"/>
              <a:defRPr sz="2400"/>
            </a:pPr>
            <a:r>
              <a:t>Detecting hotspots</a:t>
            </a:r>
          </a:p>
          <a:p>
            <a:pPr marL="228600" indent="-228600" algn="l">
              <a:lnSpc>
                <a:spcPct val="150000"/>
              </a:lnSpc>
              <a:buClr>
                <a:srgbClr val="535353"/>
              </a:buClr>
              <a:buSzPct val="100000"/>
              <a:buAutoNum type="arabicPeriod"/>
              <a:defRPr sz="2400"/>
            </a:pPr>
            <a:r>
              <a:t>Communication</a:t>
            </a:r>
          </a:p>
          <a:p>
            <a:pPr marL="228600" indent="-228600" algn="l">
              <a:lnSpc>
                <a:spcPct val="150000"/>
              </a:lnSpc>
              <a:buClr>
                <a:srgbClr val="535353"/>
              </a:buClr>
              <a:buSzPct val="100000"/>
              <a:buAutoNum type="arabicPeriod"/>
              <a:defRPr sz="2400"/>
            </a:pPr>
            <a:r>
              <a:t>Locality preservation</a:t>
            </a:r>
          </a:p>
          <a:p>
            <a:pPr marL="228600" indent="-228600" algn="l">
              <a:lnSpc>
                <a:spcPct val="150000"/>
              </a:lnSpc>
              <a:buClr>
                <a:srgbClr val="535353"/>
              </a:buClr>
              <a:buSzPct val="100000"/>
              <a:buAutoNum type="arabicPeriod"/>
              <a:defRPr sz="2400"/>
            </a:pPr>
            <a:r>
              <a:t>Synchronization</a:t>
            </a:r>
          </a:p>
          <a:p>
            <a:pPr marL="228600" indent="-228600" algn="l">
              <a:lnSpc>
                <a:spcPct val="150000"/>
              </a:lnSpc>
              <a:buClr>
                <a:srgbClr val="535353"/>
              </a:buClr>
              <a:buSzPct val="100000"/>
              <a:buAutoNum type="arabicPeriod"/>
              <a:defRPr sz="2400"/>
            </a:pPr>
            <a:r>
              <a:t>Load balancing</a:t>
            </a:r>
          </a:p>
        </p:txBody>
      </p:sp>
      <p:sp>
        <p:nvSpPr>
          <p:cNvPr id="161" name="Shape 161"/>
          <p:cNvSpPr/>
          <p:nvPr/>
        </p:nvSpPr>
        <p:spPr>
          <a:xfrm>
            <a:off x="6859865" y="5151132"/>
            <a:ext cx="5024719" cy="2641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8912" lvl="1" indent="-187325" algn="l" defTabSz="914400">
              <a:lnSpc>
                <a:spcPct val="150000"/>
              </a:lnSpc>
              <a:spcBef>
                <a:spcPts val="300"/>
              </a:spcBef>
              <a:defRPr sz="2400">
                <a:solidFill>
                  <a:schemeClr val="accent1"/>
                </a:solidFill>
              </a:defRPr>
            </a:pPr>
            <a:r>
              <a:t>Questions</a:t>
            </a:r>
          </a:p>
          <a:p>
            <a:pPr marL="190500" lvl="1" indent="-188912" algn="l">
              <a:lnSpc>
                <a:spcPct val="150000"/>
              </a:lnSpc>
              <a:spcBef>
                <a:spcPts val="300"/>
              </a:spcBef>
              <a:buClr>
                <a:srgbClr val="535353"/>
              </a:buClr>
              <a:buSzPct val="100000"/>
              <a:buFont typeface="Wingdings"/>
              <a:buChar char="▪"/>
              <a:defRPr sz="2400"/>
            </a:pPr>
            <a:r>
              <a:t>Where to start?</a:t>
            </a:r>
          </a:p>
          <a:p>
            <a:pPr marL="190500" lvl="1" indent="-188912" algn="l">
              <a:lnSpc>
                <a:spcPct val="150000"/>
              </a:lnSpc>
              <a:spcBef>
                <a:spcPts val="300"/>
              </a:spcBef>
              <a:buClr>
                <a:srgbClr val="535353"/>
              </a:buClr>
              <a:buSzPct val="100000"/>
              <a:buFont typeface="Wingdings"/>
              <a:buChar char="▪"/>
              <a:defRPr sz="2400"/>
            </a:pPr>
            <a:r>
              <a:t>How to find shared data?</a:t>
            </a:r>
          </a:p>
          <a:p>
            <a:pPr marL="190500" lvl="1" indent="-188912" algn="l">
              <a:lnSpc>
                <a:spcPct val="150000"/>
              </a:lnSpc>
              <a:spcBef>
                <a:spcPts val="300"/>
              </a:spcBef>
              <a:buClr>
                <a:srgbClr val="535353"/>
              </a:buClr>
              <a:buSzPct val="100000"/>
              <a:buFont typeface="Wingdings"/>
              <a:buChar char="▪"/>
              <a:defRPr sz="2400"/>
            </a:pPr>
            <a:r>
              <a:t>Is it a good idea to parallelize?</a:t>
            </a:r>
          </a:p>
          <a:p>
            <a:pPr marL="188912" lvl="1" indent="-187325" algn="l">
              <a:lnSpc>
                <a:spcPct val="150000"/>
              </a:lnSpc>
              <a:spcBef>
                <a:spcPts val="300"/>
              </a:spcBef>
              <a:defRPr sz="2400"/>
            </a:pPr>
            <a:r>
              <a:t>…</a:t>
            </a:r>
          </a:p>
        </p:txBody>
      </p:sp>
      <p:sp>
        <p:nvSpPr>
          <p:cNvPr id="162" name="Shape 162"/>
          <p:cNvSpPr>
            <a:spLocks noGrp="1"/>
          </p:cNvSpPr>
          <p:nvPr>
            <p:ph type="sldNum" sz="quarter" idx="4294967295"/>
          </p:nvPr>
        </p:nvSpPr>
        <p:spPr>
          <a:xfrm>
            <a:off x="12763501" y="9332131"/>
            <a:ext cx="241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4</a:t>
            </a:fld>
            <a:endParaRPr/>
          </a:p>
        </p:txBody>
      </p:sp>
      <p:pic>
        <p:nvPicPr>
          <p:cNvPr id="163" name="image3.pdf" descr="SIE_Logo_Layer_Petrol_RGB_A3_76mm.wmf"/>
          <p:cNvPicPr>
            <a:picLocks noChangeAspect="1"/>
          </p:cNvPicPr>
          <p:nvPr/>
        </p:nvPicPr>
        <p:blipFill>
          <a:blip r:embed="rId5">
            <a:extLst/>
          </a:blip>
          <a:stretch>
            <a:fillRect/>
          </a:stretch>
        </p:blipFill>
        <p:spPr>
          <a:xfrm>
            <a:off x="10297379" y="0"/>
            <a:ext cx="2142089" cy="119976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sldNum" sz="quarter" idx="4294967295"/>
          </p:nvPr>
        </p:nvSpPr>
        <p:spPr>
          <a:xfrm>
            <a:off x="12763501" y="9332131"/>
            <a:ext cx="241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5</a:t>
            </a:fld>
            <a:endParaRPr/>
          </a:p>
        </p:txBody>
      </p:sp>
      <p:pic>
        <p:nvPicPr>
          <p:cNvPr id="166" name="image3.pdf" descr="SIE_Logo_Layer_Petrol_RGB_A3_76mm.wmf"/>
          <p:cNvPicPr>
            <a:picLocks noChangeAspect="1"/>
          </p:cNvPicPr>
          <p:nvPr/>
        </p:nvPicPr>
        <p:blipFill>
          <a:blip r:embed="rId2">
            <a:extLst/>
          </a:blip>
          <a:stretch>
            <a:fillRect/>
          </a:stretch>
        </p:blipFill>
        <p:spPr>
          <a:xfrm>
            <a:off x="10297379" y="0"/>
            <a:ext cx="2142089" cy="1199760"/>
          </a:xfrm>
          <a:prstGeom prst="rect">
            <a:avLst/>
          </a:prstGeom>
          <a:ln w="12700">
            <a:miter lim="400000"/>
          </a:ln>
        </p:spPr>
      </p:pic>
      <p:sp>
        <p:nvSpPr>
          <p:cNvPr id="167" name="Shape 167"/>
          <p:cNvSpPr>
            <a:spLocks noGrp="1"/>
          </p:cNvSpPr>
          <p:nvPr>
            <p:ph type="title"/>
          </p:nvPr>
        </p:nvSpPr>
        <p:spPr>
          <a:xfrm>
            <a:off x="355600" y="369470"/>
            <a:ext cx="12293600" cy="8934895"/>
          </a:xfrm>
          <a:prstGeom prst="rect">
            <a:avLst/>
          </a:prstGeom>
        </p:spPr>
        <p:txBody>
          <a:bodyPr/>
          <a:lstStyle/>
          <a:p>
            <a:pPr>
              <a:lnSpc>
                <a:spcPct val="120000"/>
              </a:lnSpc>
            </a:pPr>
            <a:r>
              <a:rPr sz="3600" dirty="0" smtClean="0"/>
              <a:t>Introduction</a:t>
            </a:r>
            <a:br>
              <a:rPr sz="3600" dirty="0" smtClean="0"/>
            </a:br>
            <a:r>
              <a:rPr dirty="0" smtClean="0"/>
              <a:t>Overview</a:t>
            </a:r>
            <a:r>
              <a:rPr sz="3600" dirty="0"/>
              <a:t/>
            </a:r>
            <a:br>
              <a:rPr sz="3600" dirty="0"/>
            </a:br>
            <a:r>
              <a:rPr lang="en-US" sz="3600" dirty="0" smtClean="0"/>
              <a:t>DEMO</a:t>
            </a:r>
            <a:br>
              <a:rPr lang="en-US" sz="3600" dirty="0" smtClean="0"/>
            </a:br>
            <a:r>
              <a:rPr lang="en-US" sz="3600" dirty="0" smtClean="0"/>
              <a:t>PARASITE</a:t>
            </a:r>
            <a:br>
              <a:rPr lang="en-US" sz="3600" dirty="0" smtClean="0"/>
            </a:br>
            <a:r>
              <a:rPr lang="en-US" sz="3600" dirty="0" smtClean="0"/>
              <a:t>PARASITE ALGORITHM</a:t>
            </a:r>
            <a:endParaRPr sz="36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xfrm>
            <a:off x="355600" y="241918"/>
            <a:ext cx="10780880" cy="1171910"/>
          </a:xfrm>
          <a:prstGeom prst="rect">
            <a:avLst/>
          </a:prstGeom>
        </p:spPr>
        <p:txBody>
          <a:bodyPr/>
          <a:lstStyle>
            <a:lvl1pPr algn="l">
              <a:lnSpc>
                <a:spcPct val="80000"/>
              </a:lnSpc>
              <a:defRPr sz="6000" cap="none"/>
            </a:lvl1pPr>
          </a:lstStyle>
          <a:p>
            <a:r>
              <a:t>Parceive Overview</a:t>
            </a:r>
          </a:p>
        </p:txBody>
      </p:sp>
      <p:grpSp>
        <p:nvGrpSpPr>
          <p:cNvPr id="172" name="Group 172"/>
          <p:cNvGrpSpPr/>
          <p:nvPr/>
        </p:nvGrpSpPr>
        <p:grpSpPr>
          <a:xfrm>
            <a:off x="1587020" y="3639954"/>
            <a:ext cx="3970336" cy="1654057"/>
            <a:chOff x="0" y="0"/>
            <a:chExt cx="3970334" cy="1654055"/>
          </a:xfrm>
        </p:grpSpPr>
        <p:sp>
          <p:nvSpPr>
            <p:cNvPr id="170" name="Shape 170"/>
            <p:cNvSpPr/>
            <p:nvPr/>
          </p:nvSpPr>
          <p:spPr>
            <a:xfrm>
              <a:off x="-1" y="-1"/>
              <a:ext cx="3970336" cy="1654057"/>
            </a:xfrm>
            <a:prstGeom prst="rect">
              <a:avLst/>
            </a:prstGeom>
            <a:solidFill>
              <a:srgbClr val="535353"/>
            </a:solidFill>
            <a:ln w="12700" cap="flat">
              <a:noFill/>
              <a:miter lim="400000"/>
            </a:ln>
            <a:effectLst/>
          </p:spPr>
          <p:txBody>
            <a:bodyPr wrap="square" lIns="50800" tIns="50800" rIns="50800" bIns="50800" numCol="1" anchor="ctr">
              <a:noAutofit/>
            </a:bodyPr>
            <a:lstStyle/>
            <a:p>
              <a:pPr algn="l">
                <a:defRPr>
                  <a:solidFill>
                    <a:srgbClr val="340053"/>
                  </a:solidFill>
                </a:defRPr>
              </a:pPr>
              <a:endParaRPr/>
            </a:p>
          </p:txBody>
        </p:sp>
        <p:sp>
          <p:nvSpPr>
            <p:cNvPr id="171" name="Shape 171"/>
            <p:cNvSpPr/>
            <p:nvPr/>
          </p:nvSpPr>
          <p:spPr>
            <a:xfrm>
              <a:off x="-1" y="43827"/>
              <a:ext cx="3970336" cy="156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000" tIns="72000" rIns="72000" bIns="72000" numCol="1" anchor="ctr">
              <a:spAutoFit/>
            </a:bodyPr>
            <a:lstStyle>
              <a:lvl1pPr algn="l">
                <a:defRPr sz="2400">
                  <a:solidFill>
                    <a:srgbClr val="FFFFFF"/>
                  </a:solidFill>
                </a:defRPr>
              </a:lvl1pPr>
            </a:lstStyle>
            <a:p>
              <a:r>
                <a:rPr dirty="0"/>
                <a:t>Parallelization requires a deep knowledge of the application’s software architecture and often entails extensive refactoring.</a:t>
              </a:r>
            </a:p>
          </p:txBody>
        </p:sp>
      </p:grpSp>
      <p:grpSp>
        <p:nvGrpSpPr>
          <p:cNvPr id="175" name="Group 175"/>
          <p:cNvGrpSpPr/>
          <p:nvPr/>
        </p:nvGrpSpPr>
        <p:grpSpPr>
          <a:xfrm>
            <a:off x="1587020" y="5819389"/>
            <a:ext cx="3970336" cy="1566401"/>
            <a:chOff x="0" y="0"/>
            <a:chExt cx="3970334" cy="1566400"/>
          </a:xfrm>
        </p:grpSpPr>
        <p:sp>
          <p:nvSpPr>
            <p:cNvPr id="173" name="Shape 173"/>
            <p:cNvSpPr/>
            <p:nvPr/>
          </p:nvSpPr>
          <p:spPr>
            <a:xfrm>
              <a:off x="0" y="27550"/>
              <a:ext cx="3970335" cy="1511300"/>
            </a:xfrm>
            <a:prstGeom prst="rect">
              <a:avLst/>
            </a:prstGeom>
            <a:noFill/>
            <a:ln w="9525" cap="flat">
              <a:solidFill>
                <a:srgbClr val="535353"/>
              </a:solidFill>
              <a:prstDash val="solid"/>
              <a:round/>
            </a:ln>
            <a:effectLst/>
          </p:spPr>
          <p:txBody>
            <a:bodyPr wrap="square" lIns="50800" tIns="50800" rIns="50800" bIns="50800" numCol="1" anchor="ctr">
              <a:noAutofit/>
            </a:bodyPr>
            <a:lstStyle/>
            <a:p>
              <a:pPr algn="l">
                <a:defRPr>
                  <a:solidFill>
                    <a:srgbClr val="340053"/>
                  </a:solidFill>
                </a:defRPr>
              </a:pPr>
              <a:endParaRPr/>
            </a:p>
          </p:txBody>
        </p:sp>
        <p:sp>
          <p:nvSpPr>
            <p:cNvPr id="174" name="Shape 174"/>
            <p:cNvSpPr/>
            <p:nvPr/>
          </p:nvSpPr>
          <p:spPr>
            <a:xfrm>
              <a:off x="0" y="-1"/>
              <a:ext cx="3970335" cy="156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000" tIns="72000" rIns="72000" bIns="72000" numCol="1" anchor="ctr">
              <a:spAutoFit/>
            </a:bodyPr>
            <a:lstStyle>
              <a:lvl1pPr algn="l">
                <a:defRPr sz="2400"/>
              </a:lvl1pPr>
            </a:lstStyle>
            <a:p>
              <a:r>
                <a:rPr dirty="0"/>
                <a:t>Platform-independent tool that supports software architects and developers in parallelizing large software projects.</a:t>
              </a:r>
            </a:p>
          </p:txBody>
        </p:sp>
      </p:grpSp>
      <p:sp>
        <p:nvSpPr>
          <p:cNvPr id="176" name="Shape 176"/>
          <p:cNvSpPr/>
          <p:nvPr/>
        </p:nvSpPr>
        <p:spPr>
          <a:xfrm rot="5400000">
            <a:off x="3464175" y="3588097"/>
            <a:ext cx="216025" cy="39703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close/>
              </a:path>
            </a:pathLst>
          </a:custGeom>
          <a:solidFill>
            <a:srgbClr val="989898"/>
          </a:solidFill>
          <a:ln w="12700">
            <a:miter lim="400000"/>
          </a:ln>
        </p:spPr>
        <p:txBody>
          <a:bodyPr lIns="50800" tIns="50800" rIns="50800" bIns="50800" anchor="ctr"/>
          <a:lstStyle/>
          <a:p>
            <a:pPr algn="l">
              <a:defRPr sz="1600">
                <a:solidFill>
                  <a:srgbClr val="340053"/>
                </a:solidFill>
              </a:defRPr>
            </a:pPr>
            <a:endParaRPr/>
          </a:p>
        </p:txBody>
      </p:sp>
      <p:sp>
        <p:nvSpPr>
          <p:cNvPr id="178" name="Shape 178"/>
          <p:cNvSpPr/>
          <p:nvPr/>
        </p:nvSpPr>
        <p:spPr>
          <a:xfrm rot="5400000">
            <a:off x="6390711" y="2916090"/>
            <a:ext cx="792089" cy="619543"/>
          </a:xfrm>
          <a:custGeom>
            <a:avLst/>
            <a:gdLst/>
            <a:ahLst/>
            <a:cxnLst>
              <a:cxn ang="0">
                <a:pos x="wd2" y="hd2"/>
              </a:cxn>
              <a:cxn ang="5400000">
                <a:pos x="wd2" y="hd2"/>
              </a:cxn>
              <a:cxn ang="10800000">
                <a:pos x="wd2" y="hd2"/>
              </a:cxn>
              <a:cxn ang="16200000">
                <a:pos x="wd2" y="hd2"/>
              </a:cxn>
            </a:cxnLst>
            <a:rect l="0" t="0" r="r" b="b"/>
            <a:pathLst>
              <a:path w="21600" h="21600" extrusionOk="0">
                <a:moveTo>
                  <a:pt x="0" y="13819"/>
                </a:moveTo>
                <a:lnTo>
                  <a:pt x="11850" y="13819"/>
                </a:lnTo>
                <a:lnTo>
                  <a:pt x="11850" y="7146"/>
                </a:lnTo>
                <a:lnTo>
                  <a:pt x="8187" y="7146"/>
                </a:lnTo>
                <a:lnTo>
                  <a:pt x="14893" y="0"/>
                </a:lnTo>
                <a:lnTo>
                  <a:pt x="21600" y="7146"/>
                </a:lnTo>
                <a:lnTo>
                  <a:pt x="17936" y="7146"/>
                </a:lnTo>
                <a:lnTo>
                  <a:pt x="17936" y="21600"/>
                </a:lnTo>
                <a:lnTo>
                  <a:pt x="0" y="21600"/>
                </a:lnTo>
                <a:close/>
              </a:path>
            </a:pathLst>
          </a:custGeom>
          <a:ln w="25400">
            <a:solidFill>
              <a:srgbClr val="535353"/>
            </a:solidFill>
          </a:ln>
        </p:spPr>
        <p:txBody>
          <a:bodyPr lIns="50800" tIns="50800" rIns="50800" bIns="50800" anchor="ctr"/>
          <a:lstStyle/>
          <a:p>
            <a:pPr algn="l">
              <a:defRPr sz="1600"/>
            </a:pPr>
            <a:endParaRPr/>
          </a:p>
        </p:txBody>
      </p:sp>
      <p:sp>
        <p:nvSpPr>
          <p:cNvPr id="179" name="Shape 179"/>
          <p:cNvSpPr/>
          <p:nvPr/>
        </p:nvSpPr>
        <p:spPr>
          <a:xfrm rot="16200000" flipH="1">
            <a:off x="9912305" y="2916090"/>
            <a:ext cx="792089" cy="619543"/>
          </a:xfrm>
          <a:custGeom>
            <a:avLst/>
            <a:gdLst/>
            <a:ahLst/>
            <a:cxnLst>
              <a:cxn ang="0">
                <a:pos x="wd2" y="hd2"/>
              </a:cxn>
              <a:cxn ang="5400000">
                <a:pos x="wd2" y="hd2"/>
              </a:cxn>
              <a:cxn ang="10800000">
                <a:pos x="wd2" y="hd2"/>
              </a:cxn>
              <a:cxn ang="16200000">
                <a:pos x="wd2" y="hd2"/>
              </a:cxn>
            </a:cxnLst>
            <a:rect l="0" t="0" r="r" b="b"/>
            <a:pathLst>
              <a:path w="21600" h="21600" extrusionOk="0">
                <a:moveTo>
                  <a:pt x="0" y="13819"/>
                </a:moveTo>
                <a:lnTo>
                  <a:pt x="11850" y="13819"/>
                </a:lnTo>
                <a:lnTo>
                  <a:pt x="11850" y="7146"/>
                </a:lnTo>
                <a:lnTo>
                  <a:pt x="8187" y="7146"/>
                </a:lnTo>
                <a:lnTo>
                  <a:pt x="14893" y="0"/>
                </a:lnTo>
                <a:lnTo>
                  <a:pt x="21600" y="7146"/>
                </a:lnTo>
                <a:lnTo>
                  <a:pt x="17936" y="7146"/>
                </a:lnTo>
                <a:lnTo>
                  <a:pt x="17936" y="21600"/>
                </a:lnTo>
                <a:lnTo>
                  <a:pt x="0" y="21600"/>
                </a:lnTo>
                <a:close/>
              </a:path>
            </a:pathLst>
          </a:custGeom>
          <a:ln w="25400">
            <a:solidFill>
              <a:srgbClr val="535353"/>
            </a:solidFill>
          </a:ln>
        </p:spPr>
        <p:txBody>
          <a:bodyPr lIns="50800" tIns="50800" rIns="50800" bIns="50800" anchor="ctr"/>
          <a:lstStyle/>
          <a:p>
            <a:pPr algn="l">
              <a:defRPr sz="1600"/>
            </a:pPr>
            <a:endParaRPr/>
          </a:p>
        </p:txBody>
      </p:sp>
      <p:sp>
        <p:nvSpPr>
          <p:cNvPr id="180" name="Shape 180"/>
          <p:cNvSpPr/>
          <p:nvPr/>
        </p:nvSpPr>
        <p:spPr>
          <a:xfrm>
            <a:off x="9160881" y="3903324"/>
            <a:ext cx="1675394"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r>
              <a:t>Data Collection</a:t>
            </a:r>
          </a:p>
        </p:txBody>
      </p:sp>
      <p:sp>
        <p:nvSpPr>
          <p:cNvPr id="181" name="Shape 181"/>
          <p:cNvSpPr/>
          <p:nvPr/>
        </p:nvSpPr>
        <p:spPr>
          <a:xfrm>
            <a:off x="9031691" y="6128232"/>
            <a:ext cx="885241"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r>
              <a:t>Analysis</a:t>
            </a:r>
          </a:p>
        </p:txBody>
      </p:sp>
      <p:sp>
        <p:nvSpPr>
          <p:cNvPr id="182" name="Shape 182"/>
          <p:cNvSpPr/>
          <p:nvPr/>
        </p:nvSpPr>
        <p:spPr>
          <a:xfrm rot="5400000">
            <a:off x="8341692" y="4439485"/>
            <a:ext cx="648073" cy="464657"/>
          </a:xfrm>
          <a:prstGeom prst="rightArrow">
            <a:avLst>
              <a:gd name="adj1" fmla="val 50000"/>
              <a:gd name="adj2" fmla="val 50000"/>
            </a:avLst>
          </a:prstGeom>
          <a:ln w="25400">
            <a:solidFill>
              <a:srgbClr val="535353"/>
            </a:solidFill>
          </a:ln>
        </p:spPr>
        <p:txBody>
          <a:bodyPr lIns="50800" tIns="50800" rIns="50800" bIns="50800" anchor="ctr"/>
          <a:lstStyle/>
          <a:p>
            <a:pPr algn="l">
              <a:defRPr sz="1600"/>
            </a:pPr>
            <a:endParaRPr/>
          </a:p>
        </p:txBody>
      </p:sp>
      <p:sp>
        <p:nvSpPr>
          <p:cNvPr id="183" name="Shape 183"/>
          <p:cNvSpPr/>
          <p:nvPr/>
        </p:nvSpPr>
        <p:spPr>
          <a:xfrm>
            <a:off x="9138007" y="8262322"/>
            <a:ext cx="1316718"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r>
              <a:t>Visualization</a:t>
            </a:r>
          </a:p>
        </p:txBody>
      </p:sp>
      <p:pic>
        <p:nvPicPr>
          <p:cNvPr id="184" name="image18.gif" descr="logo_visualization.gif"/>
          <p:cNvPicPr>
            <a:picLocks noChangeAspect="1"/>
          </p:cNvPicPr>
          <p:nvPr/>
        </p:nvPicPr>
        <p:blipFill>
          <a:blip r:embed="rId3">
            <a:extLst/>
          </a:blip>
          <a:stretch>
            <a:fillRect/>
          </a:stretch>
        </p:blipFill>
        <p:spPr>
          <a:xfrm>
            <a:off x="8335261" y="7722754"/>
            <a:ext cx="756562" cy="739624"/>
          </a:xfrm>
          <a:prstGeom prst="rect">
            <a:avLst/>
          </a:prstGeom>
          <a:ln w="12700">
            <a:miter lim="400000"/>
          </a:ln>
        </p:spPr>
      </p:pic>
      <p:pic>
        <p:nvPicPr>
          <p:cNvPr id="185" name="image19.gif" descr="logo_db.gif"/>
          <p:cNvPicPr>
            <a:picLocks noChangeAspect="1"/>
          </p:cNvPicPr>
          <p:nvPr/>
        </p:nvPicPr>
        <p:blipFill>
          <a:blip r:embed="rId4">
            <a:extLst/>
          </a:blip>
          <a:stretch>
            <a:fillRect/>
          </a:stretch>
        </p:blipFill>
        <p:spPr>
          <a:xfrm>
            <a:off x="8204040" y="5502585"/>
            <a:ext cx="754341" cy="821559"/>
          </a:xfrm>
          <a:prstGeom prst="rect">
            <a:avLst/>
          </a:prstGeom>
          <a:ln w="12700">
            <a:miter lim="400000"/>
          </a:ln>
        </p:spPr>
      </p:pic>
      <p:grpSp>
        <p:nvGrpSpPr>
          <p:cNvPr id="191" name="Group 191"/>
          <p:cNvGrpSpPr/>
          <p:nvPr/>
        </p:nvGrpSpPr>
        <p:grpSpPr>
          <a:xfrm>
            <a:off x="9228350" y="1733157"/>
            <a:ext cx="2159999" cy="747613"/>
            <a:chOff x="0" y="0"/>
            <a:chExt cx="2159997" cy="747611"/>
          </a:xfrm>
        </p:grpSpPr>
        <p:sp>
          <p:nvSpPr>
            <p:cNvPr id="186" name="Shape 186"/>
            <p:cNvSpPr/>
            <p:nvPr/>
          </p:nvSpPr>
          <p:spPr>
            <a:xfrm>
              <a:off x="0" y="0"/>
              <a:ext cx="2159998" cy="747612"/>
            </a:xfrm>
            <a:prstGeom prst="rect">
              <a:avLst/>
            </a:prstGeom>
            <a:noFill/>
            <a:ln w="12700" cap="flat">
              <a:solidFill>
                <a:srgbClr val="53535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400"/>
              </a:pPr>
              <a:r>
                <a:t>C#/.NET</a:t>
              </a:r>
            </a:p>
            <a:p>
              <a:pPr algn="l">
                <a:defRPr sz="2400"/>
              </a:pPr>
              <a:endParaRPr/>
            </a:p>
          </p:txBody>
        </p:sp>
        <p:grpSp>
          <p:nvGrpSpPr>
            <p:cNvPr id="190" name="Group 190"/>
            <p:cNvGrpSpPr/>
            <p:nvPr/>
          </p:nvGrpSpPr>
          <p:grpSpPr>
            <a:xfrm>
              <a:off x="1338918" y="140475"/>
              <a:ext cx="751039" cy="576190"/>
              <a:chOff x="0" y="0"/>
              <a:chExt cx="751037" cy="576189"/>
            </a:xfrm>
          </p:grpSpPr>
          <p:pic>
            <p:nvPicPr>
              <p:cNvPr id="187" name="image20.gif" descr="logo_file.gif"/>
              <p:cNvPicPr>
                <a:picLocks noChangeAspect="1"/>
              </p:cNvPicPr>
              <p:nvPr/>
            </p:nvPicPr>
            <p:blipFill>
              <a:blip r:embed="rId5">
                <a:extLst/>
              </a:blip>
              <a:stretch>
                <a:fillRect/>
              </a:stretch>
            </p:blipFill>
            <p:spPr>
              <a:xfrm>
                <a:off x="-1" y="-1"/>
                <a:ext cx="336036" cy="386321"/>
              </a:xfrm>
              <a:prstGeom prst="rect">
                <a:avLst/>
              </a:prstGeom>
              <a:ln w="12700" cap="flat">
                <a:noFill/>
                <a:miter lim="400000"/>
              </a:ln>
              <a:effectLst/>
            </p:spPr>
          </p:pic>
          <p:pic>
            <p:nvPicPr>
              <p:cNvPr id="188" name="image21.gif" descr="logo_window.gif"/>
              <p:cNvPicPr>
                <a:picLocks noChangeAspect="1"/>
              </p:cNvPicPr>
              <p:nvPr/>
            </p:nvPicPr>
            <p:blipFill>
              <a:blip r:embed="rId6">
                <a:extLst/>
              </a:blip>
              <a:stretch>
                <a:fillRect/>
              </a:stretch>
            </p:blipFill>
            <p:spPr>
              <a:xfrm>
                <a:off x="190446" y="155503"/>
                <a:ext cx="391486" cy="297668"/>
              </a:xfrm>
              <a:prstGeom prst="rect">
                <a:avLst/>
              </a:prstGeom>
              <a:ln w="12700" cap="flat">
                <a:noFill/>
                <a:miter lim="400000"/>
              </a:ln>
              <a:effectLst/>
            </p:spPr>
          </p:pic>
          <p:pic>
            <p:nvPicPr>
              <p:cNvPr id="189" name="image22.gif" descr="logo_question.gif"/>
              <p:cNvPicPr>
                <a:picLocks noChangeAspect="1"/>
              </p:cNvPicPr>
              <p:nvPr/>
            </p:nvPicPr>
            <p:blipFill>
              <a:blip r:embed="rId7">
                <a:extLst/>
              </a:blip>
              <a:stretch>
                <a:fillRect/>
              </a:stretch>
            </p:blipFill>
            <p:spPr>
              <a:xfrm>
                <a:off x="465004" y="292606"/>
                <a:ext cx="286034" cy="283584"/>
              </a:xfrm>
              <a:prstGeom prst="rect">
                <a:avLst/>
              </a:prstGeom>
              <a:ln w="12700" cap="flat">
                <a:noFill/>
                <a:miter lim="400000"/>
              </a:ln>
              <a:effectLst/>
            </p:spPr>
          </p:pic>
        </p:grpSp>
      </p:grpSp>
      <p:grpSp>
        <p:nvGrpSpPr>
          <p:cNvPr id="197" name="Group 197"/>
          <p:cNvGrpSpPr/>
          <p:nvPr/>
        </p:nvGrpSpPr>
        <p:grpSpPr>
          <a:xfrm>
            <a:off x="7670911" y="3075537"/>
            <a:ext cx="1676658" cy="827789"/>
            <a:chOff x="0" y="0"/>
            <a:chExt cx="1676657" cy="827787"/>
          </a:xfrm>
        </p:grpSpPr>
        <p:grpSp>
          <p:nvGrpSpPr>
            <p:cNvPr id="194" name="Group 194"/>
            <p:cNvGrpSpPr/>
            <p:nvPr/>
          </p:nvGrpSpPr>
          <p:grpSpPr>
            <a:xfrm>
              <a:off x="-1" y="0"/>
              <a:ext cx="762490" cy="704631"/>
              <a:chOff x="0" y="0"/>
              <a:chExt cx="762489" cy="704630"/>
            </a:xfrm>
          </p:grpSpPr>
          <p:pic>
            <p:nvPicPr>
              <p:cNvPr id="192" name="image23.gif" descr="logo_gear.gif"/>
              <p:cNvPicPr>
                <a:picLocks noChangeAspect="1"/>
              </p:cNvPicPr>
              <p:nvPr/>
            </p:nvPicPr>
            <p:blipFill>
              <a:blip r:embed="rId8">
                <a:extLst/>
              </a:blip>
              <a:stretch>
                <a:fillRect/>
              </a:stretch>
            </p:blipFill>
            <p:spPr>
              <a:xfrm>
                <a:off x="-1" y="0"/>
                <a:ext cx="575728" cy="557379"/>
              </a:xfrm>
              <a:prstGeom prst="rect">
                <a:avLst/>
              </a:prstGeom>
              <a:ln w="12700" cap="flat">
                <a:noFill/>
                <a:miter lim="400000"/>
              </a:ln>
              <a:effectLst/>
            </p:spPr>
          </p:pic>
          <p:pic>
            <p:nvPicPr>
              <p:cNvPr id="193" name="image24.gif" descr="logo_play.gif"/>
              <p:cNvPicPr>
                <a:picLocks noChangeAspect="1"/>
              </p:cNvPicPr>
              <p:nvPr/>
            </p:nvPicPr>
            <p:blipFill>
              <a:blip r:embed="rId9">
                <a:extLst/>
              </a:blip>
              <a:stretch>
                <a:fillRect/>
              </a:stretch>
            </p:blipFill>
            <p:spPr>
              <a:xfrm>
                <a:off x="245761" y="304688"/>
                <a:ext cx="516729" cy="399943"/>
              </a:xfrm>
              <a:prstGeom prst="rect">
                <a:avLst/>
              </a:prstGeom>
              <a:ln w="12700" cap="flat">
                <a:noFill/>
                <a:miter lim="400000"/>
              </a:ln>
              <a:effectLst/>
            </p:spPr>
          </p:pic>
        </p:grpSp>
        <p:pic>
          <p:nvPicPr>
            <p:cNvPr id="195" name="image25.png" descr="logo_dbsolo.gif"/>
            <p:cNvPicPr>
              <a:picLocks noChangeAspect="1"/>
            </p:cNvPicPr>
            <p:nvPr/>
          </p:nvPicPr>
          <p:blipFill>
            <a:blip r:embed="rId10">
              <a:extLst/>
            </a:blip>
            <a:stretch>
              <a:fillRect/>
            </a:stretch>
          </p:blipFill>
          <p:spPr>
            <a:xfrm flipH="1">
              <a:off x="1127680" y="178394"/>
              <a:ext cx="548977" cy="649395"/>
            </a:xfrm>
            <a:prstGeom prst="rect">
              <a:avLst/>
            </a:prstGeom>
            <a:ln w="12700" cap="flat">
              <a:noFill/>
              <a:miter lim="400000"/>
            </a:ln>
            <a:effectLst/>
          </p:spPr>
        </p:pic>
        <p:sp>
          <p:nvSpPr>
            <p:cNvPr id="196" name="Shape 196"/>
            <p:cNvSpPr/>
            <p:nvPr/>
          </p:nvSpPr>
          <p:spPr>
            <a:xfrm flipV="1">
              <a:off x="762488" y="503091"/>
              <a:ext cx="365193" cy="1569"/>
            </a:xfrm>
            <a:prstGeom prst="line">
              <a:avLst/>
            </a:prstGeom>
            <a:noFill/>
            <a:ln w="25400" cap="flat">
              <a:solidFill>
                <a:srgbClr val="5A5F5E"/>
              </a:solidFill>
              <a:prstDash val="solid"/>
              <a:miter lim="400000"/>
              <a:tailEnd type="triangle" w="med" len="med"/>
            </a:ln>
            <a:effectLst/>
          </p:spPr>
          <p:txBody>
            <a:bodyPr wrap="square" lIns="45718" tIns="45718" rIns="45718" bIns="45718" numCol="1" anchor="t">
              <a:noAutofit/>
            </a:bodyPr>
            <a:lstStyle/>
            <a:p>
              <a:endParaRPr/>
            </a:p>
          </p:txBody>
        </p:sp>
      </p:grpSp>
      <p:sp>
        <p:nvSpPr>
          <p:cNvPr id="198" name="Shape 198"/>
          <p:cNvSpPr/>
          <p:nvPr/>
        </p:nvSpPr>
        <p:spPr>
          <a:xfrm rot="5400000">
            <a:off x="8341690" y="6829425"/>
            <a:ext cx="648073" cy="464656"/>
          </a:xfrm>
          <a:prstGeom prst="rightArrow">
            <a:avLst>
              <a:gd name="adj1" fmla="val 50000"/>
              <a:gd name="adj2" fmla="val 50000"/>
            </a:avLst>
          </a:prstGeom>
          <a:ln w="25400">
            <a:solidFill>
              <a:srgbClr val="535353"/>
            </a:solidFill>
          </a:ln>
        </p:spPr>
        <p:txBody>
          <a:bodyPr lIns="50800" tIns="50800" rIns="50800" bIns="50800" anchor="ctr"/>
          <a:lstStyle/>
          <a:p>
            <a:pPr algn="l">
              <a:defRPr sz="1600"/>
            </a:pPr>
            <a:endParaRPr/>
          </a:p>
        </p:txBody>
      </p:sp>
      <p:sp>
        <p:nvSpPr>
          <p:cNvPr id="199" name="Shape 199"/>
          <p:cNvSpPr>
            <a:spLocks noGrp="1"/>
          </p:cNvSpPr>
          <p:nvPr>
            <p:ph type="sldNum" sz="quarter" idx="4294967295"/>
          </p:nvPr>
        </p:nvSpPr>
        <p:spPr>
          <a:xfrm>
            <a:off x="12763501" y="9332131"/>
            <a:ext cx="241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6</a:t>
            </a:fld>
            <a:endParaRPr/>
          </a:p>
        </p:txBody>
      </p:sp>
      <p:grpSp>
        <p:nvGrpSpPr>
          <p:cNvPr id="205" name="Group 205"/>
          <p:cNvGrpSpPr/>
          <p:nvPr/>
        </p:nvGrpSpPr>
        <p:grpSpPr>
          <a:xfrm>
            <a:off x="5706756" y="1733157"/>
            <a:ext cx="2159999" cy="747613"/>
            <a:chOff x="0" y="0"/>
            <a:chExt cx="2159997" cy="747611"/>
          </a:xfrm>
        </p:grpSpPr>
        <p:grpSp>
          <p:nvGrpSpPr>
            <p:cNvPr id="203" name="Group 203"/>
            <p:cNvGrpSpPr/>
            <p:nvPr/>
          </p:nvGrpSpPr>
          <p:grpSpPr>
            <a:xfrm>
              <a:off x="1273652" y="111111"/>
              <a:ext cx="751039" cy="576190"/>
              <a:chOff x="0" y="0"/>
              <a:chExt cx="751038" cy="576189"/>
            </a:xfrm>
          </p:grpSpPr>
          <p:pic>
            <p:nvPicPr>
              <p:cNvPr id="200" name="image20.gif" descr="logo_file.gif"/>
              <p:cNvPicPr>
                <a:picLocks noChangeAspect="1"/>
              </p:cNvPicPr>
              <p:nvPr/>
            </p:nvPicPr>
            <p:blipFill>
              <a:blip r:embed="rId5">
                <a:extLst/>
              </a:blip>
              <a:stretch>
                <a:fillRect/>
              </a:stretch>
            </p:blipFill>
            <p:spPr>
              <a:xfrm>
                <a:off x="-1" y="-1"/>
                <a:ext cx="336036" cy="386321"/>
              </a:xfrm>
              <a:prstGeom prst="rect">
                <a:avLst/>
              </a:prstGeom>
              <a:ln w="12700" cap="flat">
                <a:noFill/>
                <a:miter lim="400000"/>
              </a:ln>
              <a:effectLst/>
            </p:spPr>
          </p:pic>
          <p:pic>
            <p:nvPicPr>
              <p:cNvPr id="201" name="image21.gif" descr="logo_window.gif"/>
              <p:cNvPicPr>
                <a:picLocks noChangeAspect="1"/>
              </p:cNvPicPr>
              <p:nvPr/>
            </p:nvPicPr>
            <p:blipFill>
              <a:blip r:embed="rId6">
                <a:extLst/>
              </a:blip>
              <a:stretch>
                <a:fillRect/>
              </a:stretch>
            </p:blipFill>
            <p:spPr>
              <a:xfrm>
                <a:off x="190446" y="155503"/>
                <a:ext cx="391486" cy="297668"/>
              </a:xfrm>
              <a:prstGeom prst="rect">
                <a:avLst/>
              </a:prstGeom>
              <a:ln w="12700" cap="flat">
                <a:noFill/>
                <a:miter lim="400000"/>
              </a:ln>
              <a:effectLst/>
            </p:spPr>
          </p:pic>
          <p:pic>
            <p:nvPicPr>
              <p:cNvPr id="202" name="image22.gif" descr="logo_question.gif"/>
              <p:cNvPicPr>
                <a:picLocks noChangeAspect="1"/>
              </p:cNvPicPr>
              <p:nvPr/>
            </p:nvPicPr>
            <p:blipFill>
              <a:blip r:embed="rId7">
                <a:extLst/>
              </a:blip>
              <a:stretch>
                <a:fillRect/>
              </a:stretch>
            </p:blipFill>
            <p:spPr>
              <a:xfrm>
                <a:off x="465004" y="292606"/>
                <a:ext cx="286035" cy="283584"/>
              </a:xfrm>
              <a:prstGeom prst="rect">
                <a:avLst/>
              </a:prstGeom>
              <a:ln w="12700" cap="flat">
                <a:noFill/>
                <a:miter lim="400000"/>
              </a:ln>
              <a:effectLst/>
            </p:spPr>
          </p:pic>
        </p:grpSp>
        <p:sp>
          <p:nvSpPr>
            <p:cNvPr id="204" name="Shape 204"/>
            <p:cNvSpPr/>
            <p:nvPr/>
          </p:nvSpPr>
          <p:spPr>
            <a:xfrm>
              <a:off x="0" y="0"/>
              <a:ext cx="2159998" cy="747612"/>
            </a:xfrm>
            <a:prstGeom prst="rect">
              <a:avLst/>
            </a:prstGeom>
            <a:noFill/>
            <a:ln w="12700" cap="flat">
              <a:solidFill>
                <a:srgbClr val="53535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400"/>
              </a:pPr>
              <a:r>
                <a:t>C/C++</a:t>
              </a:r>
            </a:p>
            <a:p>
              <a:pPr algn="l">
                <a:defRPr sz="2400"/>
              </a:pPr>
              <a:endParaRPr/>
            </a:p>
          </p:txBody>
        </p:sp>
      </p:grpSp>
      <p:pic>
        <p:nvPicPr>
          <p:cNvPr id="206" name="image3.pdf" descr="SIE_Logo_Layer_Petrol_RGB_A3_76mm.wmf"/>
          <p:cNvPicPr>
            <a:picLocks noChangeAspect="1"/>
          </p:cNvPicPr>
          <p:nvPr/>
        </p:nvPicPr>
        <p:blipFill>
          <a:blip r:embed="rId11">
            <a:extLst/>
          </a:blip>
          <a:stretch>
            <a:fillRect/>
          </a:stretch>
        </p:blipFill>
        <p:spPr>
          <a:xfrm>
            <a:off x="10297379" y="0"/>
            <a:ext cx="2142089" cy="119976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sldNum" sz="quarter" idx="4294967295"/>
          </p:nvPr>
        </p:nvSpPr>
        <p:spPr>
          <a:xfrm>
            <a:off x="12763501" y="9332131"/>
            <a:ext cx="241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7</a:t>
            </a:fld>
            <a:endParaRPr/>
          </a:p>
        </p:txBody>
      </p:sp>
      <p:pic>
        <p:nvPicPr>
          <p:cNvPr id="248" name="image3.pdf" descr="SIE_Logo_Layer_Petrol_RGB_A3_76mm.wmf"/>
          <p:cNvPicPr>
            <a:picLocks noChangeAspect="1"/>
          </p:cNvPicPr>
          <p:nvPr/>
        </p:nvPicPr>
        <p:blipFill>
          <a:blip r:embed="rId3">
            <a:extLst/>
          </a:blip>
          <a:stretch>
            <a:fillRect/>
          </a:stretch>
        </p:blipFill>
        <p:spPr>
          <a:xfrm>
            <a:off x="10297379" y="0"/>
            <a:ext cx="2142089" cy="1199760"/>
          </a:xfrm>
          <a:prstGeom prst="rect">
            <a:avLst/>
          </a:prstGeom>
          <a:ln w="12700">
            <a:miter lim="400000"/>
          </a:ln>
        </p:spPr>
      </p:pic>
      <p:sp>
        <p:nvSpPr>
          <p:cNvPr id="249" name="Shape 249"/>
          <p:cNvSpPr>
            <a:spLocks noGrp="1"/>
          </p:cNvSpPr>
          <p:nvPr>
            <p:ph type="title"/>
          </p:nvPr>
        </p:nvSpPr>
        <p:spPr>
          <a:xfrm>
            <a:off x="355600" y="369470"/>
            <a:ext cx="12293600" cy="8934895"/>
          </a:xfrm>
          <a:prstGeom prst="rect">
            <a:avLst/>
          </a:prstGeom>
        </p:spPr>
        <p:txBody>
          <a:bodyPr/>
          <a:lstStyle/>
          <a:p>
            <a:pPr>
              <a:lnSpc>
                <a:spcPct val="120000"/>
              </a:lnSpc>
            </a:pPr>
            <a:r>
              <a:rPr sz="3600" dirty="0"/>
              <a:t>Introduction</a:t>
            </a:r>
            <a:br>
              <a:rPr sz="3600" dirty="0"/>
            </a:br>
            <a:r>
              <a:rPr sz="3600" dirty="0"/>
              <a:t>Overview</a:t>
            </a:r>
            <a:br>
              <a:rPr sz="3600" dirty="0"/>
            </a:br>
            <a:r>
              <a:rPr lang="en-US" dirty="0" smtClean="0"/>
              <a:t>DEMO</a:t>
            </a:r>
            <a:br>
              <a:rPr lang="en-US" dirty="0" smtClean="0"/>
            </a:br>
            <a:r>
              <a:rPr lang="en-US" sz="3600" dirty="0" smtClean="0"/>
              <a:t>PARASITe</a:t>
            </a:r>
            <a:br>
              <a:rPr lang="en-US" sz="3600" dirty="0" smtClean="0"/>
            </a:br>
            <a:r>
              <a:rPr lang="en-US" sz="3600" dirty="0" smtClean="0"/>
              <a:t>PARASITE ALGORITHM</a:t>
            </a:r>
            <a:endParaRPr sz="36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ssoft16_screenc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400" y="1066800"/>
            <a:ext cx="12192000" cy="7620000"/>
          </a:xfrm>
          <a:prstGeom prst="rect">
            <a:avLst/>
          </a:prstGeom>
        </p:spPr>
      </p:pic>
    </p:spTree>
    <p:extLst>
      <p:ext uri="{BB962C8B-B14F-4D97-AF65-F5344CB8AC3E}">
        <p14:creationId xmlns:p14="http://schemas.microsoft.com/office/powerpoint/2010/main" val="100235302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4294967295"/>
          </p:nvPr>
        </p:nvSpPr>
        <p:spPr>
          <a:xfrm>
            <a:off x="12636501" y="9332131"/>
            <a:ext cx="368301" cy="393701"/>
          </a:xfrm>
          <a:prstGeom prst="rect">
            <a:avLst/>
          </a:prstGeom>
          <a:extLst>
            <a:ext uri="{C572A759-6A51-4108-AA02-DFA0A04FC94B}">
              <ma14:wrappingTextBoxFlag xmlns:ma14="http://schemas.microsoft.com/office/mac/drawingml/2011/main" val="1"/>
            </a:ext>
          </a:extLst>
        </p:spPr>
        <p:txBody>
          <a:bodyPr lIns="50800" tIns="50800" rIns="50800" bIns="50800"/>
          <a:lstStyle>
            <a:lvl1pPr>
              <a:defRPr sz="2000">
                <a:solidFill>
                  <a:srgbClr val="B4B4B4"/>
                </a:solidFill>
              </a:defRPr>
            </a:lvl1pPr>
          </a:lstStyle>
          <a:p>
            <a:fld id="{86CB4B4D-7CA3-9044-876B-883B54F8677D}" type="slidenum">
              <a:t>9</a:t>
            </a:fld>
            <a:endParaRPr/>
          </a:p>
        </p:txBody>
      </p:sp>
      <p:pic>
        <p:nvPicPr>
          <p:cNvPr id="293" name="image3.pdf" descr="SIE_Logo_Layer_Petrol_RGB_A3_76mm.wmf"/>
          <p:cNvPicPr>
            <a:picLocks noChangeAspect="1"/>
          </p:cNvPicPr>
          <p:nvPr/>
        </p:nvPicPr>
        <p:blipFill>
          <a:blip r:embed="rId2">
            <a:extLst/>
          </a:blip>
          <a:stretch>
            <a:fillRect/>
          </a:stretch>
        </p:blipFill>
        <p:spPr>
          <a:xfrm>
            <a:off x="10297379" y="0"/>
            <a:ext cx="2142089" cy="1199760"/>
          </a:xfrm>
          <a:prstGeom prst="rect">
            <a:avLst/>
          </a:prstGeom>
          <a:ln w="12700">
            <a:miter lim="400000"/>
          </a:ln>
        </p:spPr>
      </p:pic>
      <p:sp>
        <p:nvSpPr>
          <p:cNvPr id="294" name="Shape 294"/>
          <p:cNvSpPr>
            <a:spLocks noGrp="1"/>
          </p:cNvSpPr>
          <p:nvPr>
            <p:ph type="title"/>
          </p:nvPr>
        </p:nvSpPr>
        <p:spPr>
          <a:xfrm>
            <a:off x="355600" y="369470"/>
            <a:ext cx="12293600" cy="8934895"/>
          </a:xfrm>
          <a:prstGeom prst="rect">
            <a:avLst/>
          </a:prstGeom>
        </p:spPr>
        <p:txBody>
          <a:bodyPr/>
          <a:lstStyle/>
          <a:p>
            <a:pPr>
              <a:lnSpc>
                <a:spcPct val="120000"/>
              </a:lnSpc>
            </a:pPr>
            <a:r>
              <a:rPr sz="3600" dirty="0"/>
              <a:t>Introduction</a:t>
            </a:r>
            <a:br>
              <a:rPr sz="3600" dirty="0"/>
            </a:br>
            <a:r>
              <a:rPr sz="3600" dirty="0"/>
              <a:t>Overview</a:t>
            </a:r>
            <a:br>
              <a:rPr sz="3600" dirty="0"/>
            </a:br>
            <a:r>
              <a:rPr lang="en-US" sz="3600" dirty="0" smtClean="0"/>
              <a:t> DEMO</a:t>
            </a:r>
            <a:br>
              <a:rPr lang="en-US" sz="3600" dirty="0" smtClean="0"/>
            </a:br>
            <a:r>
              <a:rPr lang="en-US" dirty="0" smtClean="0"/>
              <a:t>PARASITE</a:t>
            </a:r>
            <a:br>
              <a:rPr lang="en-US" dirty="0" smtClean="0"/>
            </a:br>
            <a:r>
              <a:rPr lang="en-US" sz="3600" dirty="0" smtClean="0"/>
              <a:t>PARASITE ALGORITHM</a:t>
            </a:r>
            <a:endParaRPr sz="3600" dirty="0"/>
          </a:p>
        </p:txBody>
      </p:sp>
    </p:spTree>
    <p:extLst>
      <p:ext uri="{BB962C8B-B14F-4D97-AF65-F5344CB8AC3E}">
        <p14:creationId xmlns:p14="http://schemas.microsoft.com/office/powerpoint/2010/main" val="282013919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Showroom">
  <a:themeElements>
    <a:clrScheme name="Showroom">
      <a:dk1>
        <a:srgbClr val="535353"/>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Helvetica Neue"/>
        <a:ea typeface="Helvetica Neue"/>
        <a:cs typeface="Helvetica Neu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4005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Helvetica Neue"/>
        <a:ea typeface="Helvetica Neue"/>
        <a:cs typeface="Helvetica Neu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4005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1901</TotalTime>
  <Words>922</Words>
  <Application>Microsoft Macintosh PowerPoint</Application>
  <PresentationFormat>Custom</PresentationFormat>
  <Paragraphs>164</Paragraphs>
  <Slides>27</Slides>
  <Notes>18</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Showroom</vt:lpstr>
      <vt:lpstr>Parceive</vt:lpstr>
      <vt:lpstr>Introduction Overview DEMO PARASITE PARASITE ALGORITHM</vt:lpstr>
      <vt:lpstr>Parallelization requires 5 Steps</vt:lpstr>
      <vt:lpstr>Concurrency Identification</vt:lpstr>
      <vt:lpstr>Introduction Overview DEMO PARASITE PARASITE ALGORITHM</vt:lpstr>
      <vt:lpstr>Parceive Overview</vt:lpstr>
      <vt:lpstr>Introduction Overview DEMO PARASITe PARASITE ALGORITHM</vt:lpstr>
      <vt:lpstr>PowerPoint Presentation</vt:lpstr>
      <vt:lpstr>Introduction Overview  DEMO PARASITE PARASITE ALGORITHM</vt:lpstr>
      <vt:lpstr>PowerPoint Presentation</vt:lpstr>
      <vt:lpstr>PowerPoint Presentation</vt:lpstr>
      <vt:lpstr>PowerPoint Presentation</vt:lpstr>
      <vt:lpstr>PowerPoint Presentation</vt:lpstr>
      <vt:lpstr>PowerPoint Presentation</vt:lpstr>
      <vt:lpstr>Introduction Overview  DEMO  PARASITE  PARASITE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QUESTIONS?</vt:lpstr>
      <vt:lpstr>Parceive Instrumentation</vt:lpstr>
      <vt:lpstr>Algorithm Summary</vt:lpstr>
      <vt:lpstr>Parceive Overview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Parceive</dc:title>
  <cp:lastModifiedBy>Nathaniel Knapp</cp:lastModifiedBy>
  <cp:revision>248</cp:revision>
  <dcterms:modified xsi:type="dcterms:W3CDTF">2016-09-13T14:22:52Z</dcterms:modified>
</cp:coreProperties>
</file>